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453" r:id="rId3"/>
    <p:sldId id="460" r:id="rId4"/>
    <p:sldId id="461" r:id="rId5"/>
    <p:sldId id="468" r:id="rId6"/>
    <p:sldId id="469" r:id="rId7"/>
    <p:sldId id="470" r:id="rId8"/>
    <p:sldId id="484" r:id="rId9"/>
    <p:sldId id="360" r:id="rId10"/>
    <p:sldId id="483" r:id="rId11"/>
    <p:sldId id="485" r:id="rId12"/>
    <p:sldId id="489" r:id="rId13"/>
    <p:sldId id="486" r:id="rId14"/>
    <p:sldId id="487" r:id="rId15"/>
    <p:sldId id="488" r:id="rId16"/>
    <p:sldId id="491" r:id="rId17"/>
    <p:sldId id="492" r:id="rId18"/>
    <p:sldId id="493" r:id="rId19"/>
    <p:sldId id="494" r:id="rId20"/>
    <p:sldId id="495" r:id="rId21"/>
    <p:sldId id="490" r:id="rId22"/>
    <p:sldId id="496" r:id="rId23"/>
    <p:sldId id="502" r:id="rId24"/>
    <p:sldId id="497" r:id="rId25"/>
    <p:sldId id="498" r:id="rId26"/>
    <p:sldId id="499" r:id="rId27"/>
    <p:sldId id="500" r:id="rId28"/>
    <p:sldId id="503" r:id="rId29"/>
    <p:sldId id="35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42F"/>
    <a:srgbClr val="00A169"/>
    <a:srgbClr val="595A5D"/>
    <a:srgbClr val="56B48C"/>
    <a:srgbClr val="FFFFFF"/>
    <a:srgbClr val="80391B"/>
    <a:srgbClr val="9D3F2F"/>
    <a:srgbClr val="FA5B22"/>
    <a:srgbClr val="F9F9F9"/>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1A9B5E2E-ACFE-4EDE-ACC5-077EDDE4C6CF}">
  <a:tblStyle styleId="{1A9B5E2E-ACFE-4EDE-ACC5-077EDDE4C6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475" autoAdjust="0"/>
  </p:normalViewPr>
  <p:slideViewPr>
    <p:cSldViewPr snapToGrid="0">
      <p:cViewPr>
        <p:scale>
          <a:sx n="100" d="100"/>
          <a:sy n="100" d="100"/>
        </p:scale>
        <p:origin x="974" y="77"/>
      </p:cViewPr>
      <p:guideLst>
        <p:guide orient="horz" pos="1620"/>
        <p:guide pos="2880"/>
      </p:guideLst>
    </p:cSldViewPr>
  </p:slideViewPr>
  <p:notesTextViewPr>
    <p:cViewPr>
      <p:scale>
        <a:sx n="1" d="1"/>
        <a:sy n="1" d="1"/>
      </p:scale>
      <p:origin x="0" y="0"/>
    </p:cViewPr>
  </p:notesTextViewPr>
  <p:notesViewPr>
    <p:cSldViewPr snapToGrid="0">
      <p:cViewPr varScale="1">
        <p:scale>
          <a:sx n="72" d="100"/>
          <a:sy n="72" d="100"/>
        </p:scale>
        <p:origin x="-247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12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19652480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sparkfun.com/tutorials/how-to-use-a-breadboard"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earn.sparkfun.com/tutorials/how-to-use-a-multimet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sparkfun.com/tutorials/voltage-current-resistance-and-ohms-la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en.wikipedia.org/wiki/Transmission_line" TargetMode="External"/><Relationship Id="rId3" Type="http://schemas.openxmlformats.org/officeDocument/2006/relationships/hyperlink" Target="https://en.wikipedia.org/wiki/Passivity_(engineering)" TargetMode="External"/><Relationship Id="rId7" Type="http://schemas.openxmlformats.org/officeDocument/2006/relationships/hyperlink" Target="https://en.wikipedia.org/wiki/Biasing"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Electrical_resistance" TargetMode="External"/><Relationship Id="rId5" Type="http://schemas.openxmlformats.org/officeDocument/2006/relationships/hyperlink" Target="https://en.wikipedia.org/wiki/Electronic_component" TargetMode="External"/><Relationship Id="rId10" Type="http://schemas.openxmlformats.org/officeDocument/2006/relationships/hyperlink" Target="https://en.wikipedia.org/wiki/Electric_generator" TargetMode="External"/><Relationship Id="rId4" Type="http://schemas.openxmlformats.org/officeDocument/2006/relationships/hyperlink" Target="https://en.wikipedia.org/wiki/Terminal_(electronics)" TargetMode="External"/><Relationship Id="rId9" Type="http://schemas.openxmlformats.org/officeDocument/2006/relationships/hyperlink" Target="https://en.wikipedia.org/wiki/Watt"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pibrella.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Allesandro_vol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sparkfun.com/voltage-current-resistance-and-ohms-law/resistanc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learn.sparkfun.com/tutorials/pull-up-resistors" TargetMode="External"/><Relationship Id="rId5" Type="http://schemas.openxmlformats.org/officeDocument/2006/relationships/hyperlink" Target="https://learn.sparkfun.com/tutorials/voltage-dividers" TargetMode="External"/><Relationship Id="rId4" Type="http://schemas.openxmlformats.org/officeDocument/2006/relationships/hyperlink" Target="https://learn.sparkfun.com/tutorials/integrated-circuit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7986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1" i="0" kern="1200" dirty="0" smtClean="0">
                <a:solidFill>
                  <a:schemeClr val="tx1"/>
                </a:solidFill>
                <a:latin typeface="+mn-lt"/>
                <a:ea typeface="+mn-ea"/>
                <a:cs typeface="+mn-cs"/>
              </a:rPr>
              <a:t>This circular path, which is always required to get electricity to flow and do something useful, is called a circuit.</a:t>
            </a:r>
            <a:endParaRPr lang="en-US" dirty="0" smtClean="0"/>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These things are called </a:t>
            </a:r>
            <a:r>
              <a:rPr lang="en-US" sz="1100" b="1" i="0" kern="1200" dirty="0" smtClean="0">
                <a:solidFill>
                  <a:schemeClr val="tx1"/>
                </a:solidFill>
                <a:latin typeface="+mn-lt"/>
                <a:ea typeface="+mn-ea"/>
                <a:cs typeface="+mn-cs"/>
              </a:rPr>
              <a:t>loads</a:t>
            </a:r>
            <a:r>
              <a:rPr lang="en-US" sz="1100" b="0" i="0" kern="1200" dirty="0" smtClean="0">
                <a:solidFill>
                  <a:schemeClr val="tx1"/>
                </a:solidFill>
                <a:latin typeface="+mn-lt"/>
                <a:ea typeface="+mn-ea"/>
                <a:cs typeface="+mn-cs"/>
              </a:rPr>
              <a:t>, because they “load down” the power supply, just like you’re “loaded down” when you’re carrying something. The same way you could be loaded down with too much weight, it’s possible to load down a power supply too much, which will slow down the current flow. But unlike you, it’s also possible to load down a circuit too little - this may let too much current flow (imagine running too fast if you weren’t carrying any weight), which can burn out your parts or even the power supply.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latin typeface="+mn-lt"/>
                <a:ea typeface="+mn-ea"/>
                <a:cs typeface="+mn-cs"/>
              </a:rPr>
              <a:t>Short Circuit</a:t>
            </a:r>
          </a:p>
          <a:p>
            <a:r>
              <a:rPr lang="en-US" sz="1100" b="0" i="0" kern="1200" dirty="0" smtClean="0">
                <a:solidFill>
                  <a:schemeClr val="tx1"/>
                </a:solidFill>
                <a:latin typeface="+mn-lt"/>
                <a:ea typeface="+mn-ea"/>
                <a:cs typeface="+mn-cs"/>
              </a:rPr>
              <a:t>This seems like the best possible circuit, so why is it a bad idea? Remember that electrical current wants to flow from a higher voltage to a lower voltage, and if you put a load into the current, you can do something useful like light up an LED.</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A closely related problem is accidentally letting too much current flow through part of your circuit, causing a part to burn up. This isn’t quite a short circuit, but it’s close. This most often happens when you use the incorrect </a:t>
            </a:r>
            <a:r>
              <a:rPr lang="en-US" sz="1100" b="1" i="0" kern="1200" dirty="0" smtClean="0">
                <a:solidFill>
                  <a:schemeClr val="tx1"/>
                </a:solidFill>
                <a:latin typeface="+mn-lt"/>
                <a:ea typeface="+mn-ea"/>
                <a:cs typeface="+mn-cs"/>
              </a:rPr>
              <a:t>resistor</a:t>
            </a:r>
            <a:r>
              <a:rPr lang="en-US" sz="1100" b="0" i="0" kern="1200" dirty="0" smtClean="0">
                <a:solidFill>
                  <a:schemeClr val="tx1"/>
                </a:solidFill>
                <a:latin typeface="+mn-lt"/>
                <a:ea typeface="+mn-ea"/>
                <a:cs typeface="+mn-cs"/>
              </a:rPr>
              <a:t> value, which lets too much current flow through another component such as an LED.</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The bottom line: </a:t>
            </a:r>
            <a:r>
              <a:rPr lang="en-US" sz="1100" b="1" i="0" kern="1200" dirty="0" smtClean="0">
                <a:solidFill>
                  <a:schemeClr val="tx1"/>
                </a:solidFill>
                <a:latin typeface="+mn-lt"/>
                <a:ea typeface="+mn-ea"/>
                <a:cs typeface="+mn-cs"/>
              </a:rPr>
              <a:t>if you notice that things are suddenly becoming hot or a part suddenly burns out, immediately turn off the power and look for possible short circuits.</a:t>
            </a:r>
          </a:p>
          <a:p>
            <a:endParaRPr lang="en-US" sz="1100" b="1" i="0" kern="1200" dirty="0" smtClean="0">
              <a:solidFill>
                <a:schemeClr val="tx1"/>
              </a:solidFill>
              <a:latin typeface="+mn-lt"/>
              <a:ea typeface="+mn-ea"/>
              <a:cs typeface="+mn-cs"/>
            </a:endParaRPr>
          </a:p>
          <a:p>
            <a:r>
              <a:rPr lang="en-US" sz="1100" b="1" i="0" kern="1200" dirty="0" smtClean="0">
                <a:solidFill>
                  <a:schemeClr val="tx1"/>
                </a:solidFill>
                <a:latin typeface="+mn-lt"/>
                <a:ea typeface="+mn-ea"/>
                <a:cs typeface="+mn-cs"/>
              </a:rPr>
              <a:t>Open circuit:</a:t>
            </a:r>
          </a:p>
          <a:p>
            <a:r>
              <a:rPr lang="en-US" sz="1100" b="0" i="0" kern="1200" dirty="0" smtClean="0">
                <a:solidFill>
                  <a:schemeClr val="tx1"/>
                </a:solidFill>
                <a:latin typeface="+mn-lt"/>
                <a:ea typeface="+mn-ea"/>
                <a:cs typeface="+mn-cs"/>
              </a:rPr>
              <a:t>Unlike the short circuit above, nothing will get hurt by this “circuit”, but your circuit won’t work either. If you’re new at circuits, it can often be hard to find where the break is, especially if you’re using </a:t>
            </a:r>
            <a:r>
              <a:rPr lang="en-US" sz="1100" b="0" i="0" u="none" strike="noStrike" kern="1200" dirty="0" smtClean="0">
                <a:solidFill>
                  <a:schemeClr val="tx1"/>
                </a:solidFill>
                <a:latin typeface="+mn-lt"/>
                <a:ea typeface="+mn-ea"/>
                <a:cs typeface="+mn-cs"/>
                <a:hlinkClick r:id="rId3"/>
              </a:rPr>
              <a:t>breadboards</a:t>
            </a:r>
            <a:r>
              <a:rPr lang="en-US" sz="1100" b="0" i="0" kern="1200" dirty="0" smtClean="0">
                <a:solidFill>
                  <a:schemeClr val="tx1"/>
                </a:solidFill>
                <a:latin typeface="+mn-lt"/>
                <a:ea typeface="+mn-ea"/>
                <a:cs typeface="+mn-cs"/>
              </a:rPr>
              <a:t> where all the conductors are hidden.</a:t>
            </a:r>
          </a:p>
          <a:p>
            <a:endParaRPr lang="en-US" sz="1100" b="0" i="0" kern="1200" dirty="0" smtClean="0">
              <a:solidFill>
                <a:schemeClr val="tx1"/>
              </a:solidFill>
              <a:latin typeface="+mn-lt"/>
              <a:ea typeface="+mn-ea"/>
              <a:cs typeface="+mn-cs"/>
            </a:endParaRPr>
          </a:p>
          <a:p>
            <a:r>
              <a:rPr lang="en-US" sz="1100" b="1" i="0" kern="1200" dirty="0" smtClean="0">
                <a:solidFill>
                  <a:schemeClr val="tx1"/>
                </a:solidFill>
                <a:latin typeface="+mn-lt"/>
                <a:ea typeface="+mn-ea"/>
                <a:cs typeface="+mn-cs"/>
              </a:rPr>
              <a:t>If your circuit doesn’t work, the most likely cause is an open circuit.</a:t>
            </a:r>
            <a:r>
              <a:rPr lang="en-US" sz="1100" b="0" i="0" kern="1200" dirty="0" smtClean="0">
                <a:solidFill>
                  <a:schemeClr val="tx1"/>
                </a:solidFill>
                <a:latin typeface="+mn-lt"/>
                <a:ea typeface="+mn-ea"/>
                <a:cs typeface="+mn-cs"/>
              </a:rPr>
              <a:t> This is usually due to a broken connection or a loose wire. (Short circuits can steal all the power from the rest of your circuit, so be sure to look for those as well.)</a:t>
            </a:r>
          </a:p>
          <a:p>
            <a:endParaRPr lang="en-US" sz="1100" b="1" i="0" kern="1200" dirty="0" smtClean="0">
              <a:solidFill>
                <a:schemeClr val="tx1"/>
              </a:solidFill>
              <a:latin typeface="+mn-lt"/>
              <a:ea typeface="+mn-ea"/>
              <a:cs typeface="+mn-cs"/>
            </a:endParaRPr>
          </a:p>
          <a:p>
            <a:r>
              <a:rPr lang="en-US" sz="1100" b="1" i="0" kern="1200" dirty="0" smtClean="0">
                <a:solidFill>
                  <a:schemeClr val="tx1"/>
                </a:solidFill>
                <a:latin typeface="+mn-lt"/>
                <a:ea typeface="+mn-ea"/>
                <a:cs typeface="+mn-cs"/>
              </a:rPr>
              <a:t>TIP:</a:t>
            </a:r>
            <a:r>
              <a:rPr lang="en-US" sz="1100" b="0" i="0" kern="1200" dirty="0" smtClean="0">
                <a:solidFill>
                  <a:schemeClr val="tx1"/>
                </a:solidFill>
                <a:latin typeface="+mn-lt"/>
                <a:ea typeface="+mn-ea"/>
                <a:cs typeface="+mn-cs"/>
              </a:rPr>
              <a:t> if you can’t easily find where your circuit is open, a </a:t>
            </a:r>
            <a:r>
              <a:rPr lang="en-US" sz="1100" b="1" i="0" u="none" strike="noStrike" kern="1200" dirty="0" err="1" smtClean="0">
                <a:solidFill>
                  <a:schemeClr val="tx1"/>
                </a:solidFill>
                <a:latin typeface="+mn-lt"/>
                <a:ea typeface="+mn-ea"/>
                <a:cs typeface="+mn-cs"/>
                <a:hlinkClick r:id="rId4"/>
              </a:rPr>
              <a:t>multimeter</a:t>
            </a:r>
            <a:r>
              <a:rPr lang="en-US" sz="1100" b="0" i="0" kern="1200" dirty="0" smtClean="0">
                <a:solidFill>
                  <a:schemeClr val="tx1"/>
                </a:solidFill>
                <a:latin typeface="+mn-lt"/>
                <a:ea typeface="+mn-ea"/>
                <a:cs typeface="+mn-cs"/>
              </a:rPr>
              <a:t> can be very useful tool. If you set it to measure volts, you can use it to check the voltage at various points in your powered circuit, and eventually find the point where voltage isn’t getting through.</a:t>
            </a:r>
          </a:p>
          <a:p>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smtClean="0">
                <a:solidFill>
                  <a:schemeClr val="tx1"/>
                </a:solidFill>
                <a:latin typeface="+mn-lt"/>
                <a:ea typeface="+mn-ea"/>
                <a:cs typeface="+mn-cs"/>
              </a:rPr>
              <a:t>Signals are passed between devices in order to send and receive information, which might be video, audio, or some sort of encoded data. Usually the signals are transmitted through wires, but they could also pass through the air via radio frequency (RF) waves. Audio signals, for example might be transferred between your computer’s audio card and speakers, while data signals might be passed through the air between a tablet and a </a:t>
            </a:r>
            <a:r>
              <a:rPr lang="en-US" sz="1100" b="0" i="0" kern="1200" dirty="0" err="1" smtClean="0">
                <a:solidFill>
                  <a:schemeClr val="tx1"/>
                </a:solidFill>
                <a:latin typeface="+mn-lt"/>
                <a:ea typeface="+mn-ea"/>
                <a:cs typeface="+mn-cs"/>
              </a:rPr>
              <a:t>WiFi</a:t>
            </a:r>
            <a:r>
              <a:rPr lang="en-US" sz="1100" b="0" i="0" kern="1200" dirty="0" smtClean="0">
                <a:solidFill>
                  <a:schemeClr val="tx1"/>
                </a:solidFill>
                <a:latin typeface="+mn-lt"/>
                <a:ea typeface="+mn-ea"/>
                <a:cs typeface="+mn-cs"/>
              </a:rPr>
              <a:t> router.</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Analog is the relating to or using signals or information represented by a continuously variable physical quantity such as spatial position or voltage.</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Digital signals must have a finite set of possible values. The number of values in the set can be anywhere between two and a-very-large-number-that’s-not-infinity. Most commonly digital signals will be one of </a:t>
            </a:r>
            <a:r>
              <a:rPr lang="en-US" sz="1100" b="1" i="0" kern="1200" dirty="0" smtClean="0">
                <a:solidFill>
                  <a:schemeClr val="tx1"/>
                </a:solidFill>
                <a:latin typeface="+mn-lt"/>
                <a:ea typeface="+mn-ea"/>
                <a:cs typeface="+mn-cs"/>
              </a:rPr>
              <a:t>two values</a:t>
            </a:r>
            <a:r>
              <a:rPr lang="en-US" sz="1100" b="0" i="0" kern="1200" dirty="0" smtClean="0">
                <a:solidFill>
                  <a:schemeClr val="tx1"/>
                </a:solidFill>
                <a:latin typeface="+mn-lt"/>
                <a:ea typeface="+mn-ea"/>
                <a:cs typeface="+mn-cs"/>
              </a:rPr>
              <a:t> – like either 0V or 5V. Timing graphs of these signals look like </a:t>
            </a:r>
            <a:r>
              <a:rPr lang="en-US" sz="1100" b="1" i="0" kern="1200" dirty="0" smtClean="0">
                <a:solidFill>
                  <a:schemeClr val="tx1"/>
                </a:solidFill>
                <a:latin typeface="+mn-lt"/>
                <a:ea typeface="+mn-ea"/>
                <a:cs typeface="+mn-cs"/>
              </a:rPr>
              <a:t>square waves</a:t>
            </a:r>
            <a:r>
              <a:rPr lang="en-US" sz="1100" b="0" i="0" kern="1200" dirty="0" smtClean="0">
                <a:solidFill>
                  <a:schemeClr val="tx1"/>
                </a:solidFill>
                <a:latin typeface="+mn-lt"/>
                <a:ea typeface="+mn-ea"/>
                <a:cs typeface="+mn-cs"/>
              </a:rPr>
              <a:t>.</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smtClean="0">
                <a:solidFill>
                  <a:schemeClr val="tx1"/>
                </a:solidFill>
                <a:latin typeface="+mn-lt"/>
                <a:ea typeface="+mn-ea"/>
                <a:cs typeface="+mn-cs"/>
              </a:rPr>
              <a:t>That’s half the battle towards understanding the difference between series and parallel. We also need to understand </a:t>
            </a:r>
            <a:r>
              <a:rPr lang="en-US" sz="1100" b="1" i="0" kern="1200" dirty="0" smtClean="0">
                <a:solidFill>
                  <a:schemeClr val="tx1"/>
                </a:solidFill>
                <a:latin typeface="+mn-lt"/>
                <a:ea typeface="+mn-ea"/>
                <a:cs typeface="+mn-cs"/>
              </a:rPr>
              <a:t>how current flows</a:t>
            </a:r>
            <a:r>
              <a:rPr lang="en-US" sz="1100" b="0" i="0" kern="1200" dirty="0" smtClean="0">
                <a:solidFill>
                  <a:schemeClr val="tx1"/>
                </a:solidFill>
                <a:latin typeface="+mn-lt"/>
                <a:ea typeface="+mn-ea"/>
                <a:cs typeface="+mn-cs"/>
              </a:rPr>
              <a:t> through a circuit. </a:t>
            </a:r>
            <a:r>
              <a:rPr lang="en-US" sz="1100" b="0" i="0" u="none" strike="noStrike" kern="1200" dirty="0" smtClean="0">
                <a:solidFill>
                  <a:schemeClr val="tx1"/>
                </a:solidFill>
                <a:latin typeface="+mn-lt"/>
                <a:ea typeface="+mn-ea"/>
                <a:cs typeface="+mn-cs"/>
                <a:hlinkClick r:id="rId3"/>
              </a:rPr>
              <a:t>Current</a:t>
            </a:r>
            <a:r>
              <a:rPr lang="en-US" sz="1100" b="0" i="0" kern="1200" dirty="0" smtClean="0">
                <a:solidFill>
                  <a:schemeClr val="tx1"/>
                </a:solidFill>
                <a:latin typeface="+mn-lt"/>
                <a:ea typeface="+mn-ea"/>
                <a:cs typeface="+mn-cs"/>
              </a:rPr>
              <a:t> flows from a high </a:t>
            </a:r>
            <a:r>
              <a:rPr lang="en-US" sz="1100" b="0" i="0" u="none" strike="noStrike" kern="1200" dirty="0" smtClean="0">
                <a:solidFill>
                  <a:schemeClr val="tx1"/>
                </a:solidFill>
                <a:latin typeface="+mn-lt"/>
                <a:ea typeface="+mn-ea"/>
                <a:cs typeface="+mn-cs"/>
                <a:hlinkClick r:id="rId3"/>
              </a:rPr>
              <a:t>voltage</a:t>
            </a:r>
            <a:r>
              <a:rPr lang="en-US" sz="1100" b="0" i="0" kern="1200" dirty="0" smtClean="0">
                <a:solidFill>
                  <a:schemeClr val="tx1"/>
                </a:solidFill>
                <a:latin typeface="+mn-lt"/>
                <a:ea typeface="+mn-ea"/>
                <a:cs typeface="+mn-cs"/>
              </a:rPr>
              <a:t> to a lower voltage in a circuit. Some amount of current will flow through every path it can take to get to the point of lowest voltage (usually called ground). Using the above circuit as an example, here’s how current would flow as it runs from the battery’s positive terminal to the negative:</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There’s only one way for the current to flow in the above circuit. Starting from the positive terminal of the battery, current flow will first encounter R</a:t>
            </a:r>
            <a:r>
              <a:rPr lang="en-US" sz="1100" b="0" i="0" kern="1200" baseline="-25000" dirty="0" smtClean="0">
                <a:solidFill>
                  <a:schemeClr val="tx1"/>
                </a:solidFill>
                <a:latin typeface="+mn-lt"/>
                <a:ea typeface="+mn-ea"/>
                <a:cs typeface="+mn-cs"/>
              </a:rPr>
              <a:t>1</a:t>
            </a:r>
            <a:r>
              <a:rPr lang="en-US" sz="1100" b="0" i="0" kern="1200" dirty="0" smtClean="0">
                <a:solidFill>
                  <a:schemeClr val="tx1"/>
                </a:solidFill>
                <a:latin typeface="+mn-lt"/>
                <a:ea typeface="+mn-ea"/>
                <a:cs typeface="+mn-cs"/>
              </a:rPr>
              <a:t>. From there the current will flow straight to R</a:t>
            </a:r>
            <a:r>
              <a:rPr lang="en-US" sz="1100" b="0" i="0" kern="1200" baseline="-25000" dirty="0" smtClean="0">
                <a:solidFill>
                  <a:schemeClr val="tx1"/>
                </a:solidFill>
                <a:latin typeface="+mn-lt"/>
                <a:ea typeface="+mn-ea"/>
                <a:cs typeface="+mn-cs"/>
              </a:rPr>
              <a:t>2</a:t>
            </a:r>
            <a:r>
              <a:rPr lang="en-US" sz="1100" b="0" i="0" kern="1200" dirty="0" smtClean="0">
                <a:solidFill>
                  <a:schemeClr val="tx1"/>
                </a:solidFill>
                <a:latin typeface="+mn-lt"/>
                <a:ea typeface="+mn-ea"/>
                <a:cs typeface="+mn-cs"/>
              </a:rPr>
              <a:t>, then to R</a:t>
            </a:r>
            <a:r>
              <a:rPr lang="en-US" sz="1100" b="0" i="0" kern="1200" baseline="-25000" dirty="0" smtClean="0">
                <a:solidFill>
                  <a:schemeClr val="tx1"/>
                </a:solidFill>
                <a:latin typeface="+mn-lt"/>
                <a:ea typeface="+mn-ea"/>
                <a:cs typeface="+mn-cs"/>
              </a:rPr>
              <a:t>3</a:t>
            </a:r>
            <a:r>
              <a:rPr lang="en-US" sz="1100" b="0" i="0" kern="1200" dirty="0" smtClean="0">
                <a:solidFill>
                  <a:schemeClr val="tx1"/>
                </a:solidFill>
                <a:latin typeface="+mn-lt"/>
                <a:ea typeface="+mn-ea"/>
                <a:cs typeface="+mn-cs"/>
              </a:rPr>
              <a:t>, and finally back to the negative terminal of the battery. Note that there is only one path for current to follow. These components are in series.</a:t>
            </a:r>
          </a:p>
          <a:p>
            <a:pPr lvl="0" rtl="0">
              <a:spcBef>
                <a:spcPts val="0"/>
              </a:spcBef>
              <a:buNone/>
            </a:pPr>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From the positive battery terminal, current flows to R</a:t>
            </a:r>
            <a:r>
              <a:rPr lang="en-US" sz="1100" b="0" i="0" kern="1200" baseline="-25000" dirty="0" smtClean="0">
                <a:solidFill>
                  <a:schemeClr val="tx1"/>
                </a:solidFill>
                <a:latin typeface="+mn-lt"/>
                <a:ea typeface="+mn-ea"/>
                <a:cs typeface="+mn-cs"/>
              </a:rPr>
              <a:t>1</a:t>
            </a:r>
            <a:r>
              <a:rPr lang="en-US" sz="1100" b="0" i="0" kern="1200" dirty="0" smtClean="0">
                <a:solidFill>
                  <a:schemeClr val="tx1"/>
                </a:solidFill>
                <a:latin typeface="+mn-lt"/>
                <a:ea typeface="+mn-ea"/>
                <a:cs typeface="+mn-cs"/>
              </a:rPr>
              <a:t>… and R</a:t>
            </a:r>
            <a:r>
              <a:rPr lang="en-US" sz="1100" b="0" i="0" kern="1200" baseline="-25000" dirty="0" smtClean="0">
                <a:solidFill>
                  <a:schemeClr val="tx1"/>
                </a:solidFill>
                <a:latin typeface="+mn-lt"/>
                <a:ea typeface="+mn-ea"/>
                <a:cs typeface="+mn-cs"/>
              </a:rPr>
              <a:t>2</a:t>
            </a:r>
            <a:r>
              <a:rPr lang="en-US" sz="1100" b="0" i="0" kern="1200" dirty="0" smtClean="0">
                <a:solidFill>
                  <a:schemeClr val="tx1"/>
                </a:solidFill>
                <a:latin typeface="+mn-lt"/>
                <a:ea typeface="+mn-ea"/>
                <a:cs typeface="+mn-cs"/>
              </a:rPr>
              <a:t>, and R</a:t>
            </a:r>
            <a:r>
              <a:rPr lang="en-US" sz="1100" b="0" i="0" kern="1200" baseline="-25000" dirty="0" smtClean="0">
                <a:solidFill>
                  <a:schemeClr val="tx1"/>
                </a:solidFill>
                <a:latin typeface="+mn-lt"/>
                <a:ea typeface="+mn-ea"/>
                <a:cs typeface="+mn-cs"/>
              </a:rPr>
              <a:t>3</a:t>
            </a:r>
            <a:r>
              <a:rPr lang="en-US" sz="1100" b="0" i="0" kern="1200" dirty="0" smtClean="0">
                <a:solidFill>
                  <a:schemeClr val="tx1"/>
                </a:solidFill>
                <a:latin typeface="+mn-lt"/>
                <a:ea typeface="+mn-ea"/>
                <a:cs typeface="+mn-cs"/>
              </a:rPr>
              <a:t>. The node that connects the battery to R</a:t>
            </a:r>
            <a:r>
              <a:rPr lang="en-US" sz="1100" b="0" i="0" kern="1200" baseline="-25000" dirty="0" smtClean="0">
                <a:solidFill>
                  <a:schemeClr val="tx1"/>
                </a:solidFill>
                <a:latin typeface="+mn-lt"/>
                <a:ea typeface="+mn-ea"/>
                <a:cs typeface="+mn-cs"/>
              </a:rPr>
              <a:t>1</a:t>
            </a:r>
            <a:r>
              <a:rPr lang="en-US" sz="1100" b="0" i="0" kern="1200" dirty="0" smtClean="0">
                <a:solidFill>
                  <a:schemeClr val="tx1"/>
                </a:solidFill>
                <a:latin typeface="+mn-lt"/>
                <a:ea typeface="+mn-ea"/>
                <a:cs typeface="+mn-cs"/>
              </a:rPr>
              <a:t> is also connected to the other resistors. The other ends of these resistors are similarly tied together, and then tied back to the negative terminal of the battery. There are three distinct paths that current can take before returning to the battery, and the associated resistors are said to be in parallel.</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Where series components all have equal currents running through them, parallel components all have the same voltage drop across them – </a:t>
            </a:r>
            <a:r>
              <a:rPr lang="en-US" sz="1100" b="0" i="0" kern="1200" dirty="0" err="1" smtClean="0">
                <a:solidFill>
                  <a:schemeClr val="tx1"/>
                </a:solidFill>
                <a:latin typeface="+mn-lt"/>
                <a:ea typeface="+mn-ea"/>
                <a:cs typeface="+mn-cs"/>
              </a:rPr>
              <a:t>series:current</a:t>
            </a:r>
            <a:r>
              <a:rPr lang="en-US" sz="1100" b="0" i="0" kern="1200" dirty="0" smtClean="0">
                <a:solidFill>
                  <a:schemeClr val="tx1"/>
                </a:solidFill>
                <a:latin typeface="+mn-lt"/>
                <a:ea typeface="+mn-ea"/>
                <a:cs typeface="+mn-cs"/>
              </a:rPr>
              <a:t>::</a:t>
            </a:r>
            <a:r>
              <a:rPr lang="en-US" sz="1100" b="0" i="0" kern="1200" dirty="0" err="1" smtClean="0">
                <a:solidFill>
                  <a:schemeClr val="tx1"/>
                </a:solidFill>
                <a:latin typeface="+mn-lt"/>
                <a:ea typeface="+mn-ea"/>
                <a:cs typeface="+mn-cs"/>
              </a:rPr>
              <a:t>parallel:voltage</a:t>
            </a:r>
            <a:r>
              <a:rPr lang="en-US" sz="1100" b="0" i="0" kern="1200" dirty="0" smtClean="0">
                <a:solidFill>
                  <a:schemeClr val="tx1"/>
                </a:solidFill>
                <a:latin typeface="+mn-lt"/>
                <a:ea typeface="+mn-ea"/>
                <a:cs typeface="+mn-cs"/>
              </a:rPr>
              <a:t>.</a:t>
            </a:r>
          </a:p>
          <a:p>
            <a:pPr lvl="0" rtl="0">
              <a:spcBef>
                <a:spcPts val="0"/>
              </a:spcBef>
              <a:buNone/>
            </a:pPr>
            <a:endParaRPr lang="en-US" dirty="0" smtClean="0"/>
          </a:p>
          <a:p>
            <a:r>
              <a:rPr lang="en-US" sz="1100" b="0" i="0" kern="1200" dirty="0" smtClean="0">
                <a:solidFill>
                  <a:schemeClr val="tx1"/>
                </a:solidFill>
                <a:latin typeface="+mn-lt"/>
                <a:ea typeface="+mn-ea"/>
                <a:cs typeface="+mn-cs"/>
              </a:rPr>
              <a:t>Series and Parallel Circuits Working Together</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From there we can mix and match. In the next picture, we again see three resistors and a battery. From the positive battery terminal, current first encounters R</a:t>
            </a:r>
            <a:r>
              <a:rPr lang="en-US" sz="1100" b="0" i="0" kern="1200" baseline="-25000" dirty="0" smtClean="0">
                <a:solidFill>
                  <a:schemeClr val="tx1"/>
                </a:solidFill>
                <a:latin typeface="+mn-lt"/>
                <a:ea typeface="+mn-ea"/>
                <a:cs typeface="+mn-cs"/>
              </a:rPr>
              <a:t>1</a:t>
            </a:r>
            <a:r>
              <a:rPr lang="en-US" sz="1100" b="0" i="0" kern="1200" dirty="0" smtClean="0">
                <a:solidFill>
                  <a:schemeClr val="tx1"/>
                </a:solidFill>
                <a:latin typeface="+mn-lt"/>
                <a:ea typeface="+mn-ea"/>
                <a:cs typeface="+mn-cs"/>
              </a:rPr>
              <a:t>. But, at the other side of R</a:t>
            </a:r>
            <a:r>
              <a:rPr lang="en-US" sz="1100" b="0" i="0" kern="1200" baseline="-25000" dirty="0" smtClean="0">
                <a:solidFill>
                  <a:schemeClr val="tx1"/>
                </a:solidFill>
                <a:latin typeface="+mn-lt"/>
                <a:ea typeface="+mn-ea"/>
                <a:cs typeface="+mn-cs"/>
              </a:rPr>
              <a:t>1</a:t>
            </a:r>
            <a:r>
              <a:rPr lang="en-US" sz="1100" b="0" i="0" kern="1200" dirty="0" smtClean="0">
                <a:solidFill>
                  <a:schemeClr val="tx1"/>
                </a:solidFill>
                <a:latin typeface="+mn-lt"/>
                <a:ea typeface="+mn-ea"/>
                <a:cs typeface="+mn-cs"/>
              </a:rPr>
              <a:t> the node splits, and current can go to both R</a:t>
            </a:r>
            <a:r>
              <a:rPr lang="en-US" sz="1100" b="0" i="0" kern="1200" baseline="-25000" dirty="0" smtClean="0">
                <a:solidFill>
                  <a:schemeClr val="tx1"/>
                </a:solidFill>
                <a:latin typeface="+mn-lt"/>
                <a:ea typeface="+mn-ea"/>
                <a:cs typeface="+mn-cs"/>
              </a:rPr>
              <a:t>2</a:t>
            </a:r>
            <a:r>
              <a:rPr lang="en-US" sz="1100" b="0" i="0" kern="1200" dirty="0" smtClean="0">
                <a:solidFill>
                  <a:schemeClr val="tx1"/>
                </a:solidFill>
                <a:latin typeface="+mn-lt"/>
                <a:ea typeface="+mn-ea"/>
                <a:cs typeface="+mn-cs"/>
              </a:rPr>
              <a:t>and R</a:t>
            </a:r>
            <a:r>
              <a:rPr lang="en-US" sz="1100" b="0" i="0" kern="1200" baseline="-25000" dirty="0" smtClean="0">
                <a:solidFill>
                  <a:schemeClr val="tx1"/>
                </a:solidFill>
                <a:latin typeface="+mn-lt"/>
                <a:ea typeface="+mn-ea"/>
                <a:cs typeface="+mn-cs"/>
              </a:rPr>
              <a:t>3</a:t>
            </a:r>
            <a:r>
              <a:rPr lang="en-US" sz="1100" b="0" i="0" kern="1200" dirty="0" smtClean="0">
                <a:solidFill>
                  <a:schemeClr val="tx1"/>
                </a:solidFill>
                <a:latin typeface="+mn-lt"/>
                <a:ea typeface="+mn-ea"/>
                <a:cs typeface="+mn-cs"/>
              </a:rPr>
              <a:t>. The current paths through R</a:t>
            </a:r>
            <a:r>
              <a:rPr lang="en-US" sz="1100" b="0" i="0" kern="1200" baseline="-25000" dirty="0" smtClean="0">
                <a:solidFill>
                  <a:schemeClr val="tx1"/>
                </a:solidFill>
                <a:latin typeface="+mn-lt"/>
                <a:ea typeface="+mn-ea"/>
                <a:cs typeface="+mn-cs"/>
              </a:rPr>
              <a:t>2</a:t>
            </a:r>
            <a:r>
              <a:rPr lang="en-US" sz="1100" b="0" i="0" kern="1200" dirty="0" smtClean="0">
                <a:solidFill>
                  <a:schemeClr val="tx1"/>
                </a:solidFill>
                <a:latin typeface="+mn-lt"/>
                <a:ea typeface="+mn-ea"/>
                <a:cs typeface="+mn-cs"/>
              </a:rPr>
              <a:t> and R</a:t>
            </a:r>
            <a:r>
              <a:rPr lang="en-US" sz="1100" b="0" i="0" kern="1200" baseline="-25000" dirty="0" smtClean="0">
                <a:solidFill>
                  <a:schemeClr val="tx1"/>
                </a:solidFill>
                <a:latin typeface="+mn-lt"/>
                <a:ea typeface="+mn-ea"/>
                <a:cs typeface="+mn-cs"/>
              </a:rPr>
              <a:t>3</a:t>
            </a:r>
            <a:r>
              <a:rPr lang="en-US" sz="1100" b="0" i="0" kern="1200" dirty="0" smtClean="0">
                <a:solidFill>
                  <a:schemeClr val="tx1"/>
                </a:solidFill>
                <a:latin typeface="+mn-lt"/>
                <a:ea typeface="+mn-ea"/>
                <a:cs typeface="+mn-cs"/>
              </a:rPr>
              <a:t> are then tied together again, and current goes back to the negative terminal of the battery.</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dirty="0" smtClean="0"/>
              <a:t>Breadboards are one of the fundamental tools that we must learn how to use before building circuits. Because they allow us to make electrical connections without having to permanently solder components together, they allow for the rapid prototyping of circuits. </a:t>
            </a:r>
          </a:p>
          <a:p>
            <a:pPr lvl="0" rtl="0">
              <a:spcBef>
                <a:spcPts val="0"/>
              </a:spcBef>
              <a:buNone/>
            </a:pPr>
            <a:endParaRPr lang="en-US" dirty="0" smtClean="0"/>
          </a:p>
          <a:p>
            <a:pPr lvl="0" rtl="0">
              <a:spcBef>
                <a:spcPts val="0"/>
              </a:spcBef>
              <a:buNone/>
            </a:pPr>
            <a:r>
              <a:rPr lang="en-US" dirty="0" smtClean="0"/>
              <a:t>Each row of the breadboard is numbered from 1-30, while each column are lettered a-j. Internally, each of the rows are connected with conductive metal strips that allows electricity to flow. The middle chasm, between the ‘e’ and the ‘f’ divides each row into two parts. This middle section, the assembly area, is where we can form connections between different components. </a:t>
            </a:r>
          </a:p>
          <a:p>
            <a:pPr lvl="0" rtl="0">
              <a:spcBef>
                <a:spcPts val="0"/>
              </a:spcBef>
              <a:buNone/>
            </a:pPr>
            <a:endParaRPr lang="en-US" dirty="0" smtClean="0"/>
          </a:p>
          <a:p>
            <a:pPr lvl="0" rtl="0">
              <a:spcBef>
                <a:spcPts val="0"/>
              </a:spcBef>
              <a:buNone/>
            </a:pPr>
            <a:r>
              <a:rPr lang="en-US" dirty="0" smtClean="0"/>
              <a:t>On both the right and left sides, you will find two long power rails, the red column connected to the + and the blue column connected to the —​. Instead of being connected as rows, however, these rail are connected beneath the surface as columns. Each of these, known as the power rails, are intended to supply a power source and ground to our components.</a:t>
            </a:r>
          </a:p>
          <a:p>
            <a:pPr lvl="0" rtl="0">
              <a:spcBef>
                <a:spcPts val="0"/>
              </a:spcBef>
              <a:buNone/>
            </a:pP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dirty="0" smtClean="0"/>
              <a:t>Breadboards are one of the fundamental tools that we must learn how to use before building circuits. Because they allow us to make electrical connections without having to permanently solder components together, they allow for the rapid prototyping of circuits. </a:t>
            </a:r>
          </a:p>
          <a:p>
            <a:pPr lvl="0" rtl="0">
              <a:spcBef>
                <a:spcPts val="0"/>
              </a:spcBef>
              <a:buNone/>
            </a:pPr>
            <a:endParaRPr lang="en-US" dirty="0" smtClean="0"/>
          </a:p>
          <a:p>
            <a:pPr lvl="0" rtl="0">
              <a:spcBef>
                <a:spcPts val="0"/>
              </a:spcBef>
              <a:buNone/>
            </a:pPr>
            <a:r>
              <a:rPr lang="en-US" dirty="0" smtClean="0"/>
              <a:t>Each row of the breadboard is numbered from 1-30, while each column are lettered a-j. Internally, each of the rows are connected with conductive metal strips that allows electricity to flow. The middle chasm, between the ‘e’ and the ‘f’ divides each row into two parts. This middle section, the assembly area, is where we can form connections between different components. </a:t>
            </a:r>
          </a:p>
          <a:p>
            <a:pPr lvl="0" rtl="0">
              <a:spcBef>
                <a:spcPts val="0"/>
              </a:spcBef>
              <a:buNone/>
            </a:pPr>
            <a:endParaRPr lang="en-US" dirty="0" smtClean="0"/>
          </a:p>
          <a:p>
            <a:pPr lvl="0" rtl="0">
              <a:spcBef>
                <a:spcPts val="0"/>
              </a:spcBef>
              <a:buNone/>
            </a:pPr>
            <a:r>
              <a:rPr lang="en-US" dirty="0" smtClean="0"/>
              <a:t>On both the right and left sides, you will find two long power rails, the red column connected to the + and the blue column connected to the —​. Instead of being connected as rows, however, these rail are connected beneath the surface as columns. Each of these, known as the power rails, are intended to supply a power source and ground to our components.</a:t>
            </a:r>
          </a:p>
          <a:p>
            <a:pPr lvl="0" rtl="0">
              <a:spcBef>
                <a:spcPts val="0"/>
              </a:spcBef>
              <a:buNone/>
            </a:pPr>
            <a:endParaRPr lang="en-US" smtClean="0"/>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480321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32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321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IP address</a:t>
            </a:r>
            <a:endParaRPr lang="en-US" b="1" dirty="0" smtClean="0"/>
          </a:p>
          <a:p>
            <a:pPr rtl="0"/>
            <a:r>
              <a:rPr lang="en-US" sz="1100" b="0" i="0" u="none" strike="noStrike" kern="1200" dirty="0" smtClean="0">
                <a:solidFill>
                  <a:schemeClr val="tx1"/>
                </a:solidFill>
                <a:latin typeface="+mn-lt"/>
                <a:ea typeface="+mn-ea"/>
                <a:cs typeface="+mn-cs"/>
              </a:rPr>
              <a:t>Get Pi IP address is one important step to use Pi with laptop or other computer.</a:t>
            </a:r>
            <a:endParaRPr lang="en-US" b="0" dirty="0" smtClean="0"/>
          </a:p>
          <a:p>
            <a:pPr rtl="0"/>
            <a:r>
              <a:rPr lang="en-US" sz="1100" b="0" i="0" u="none" strike="noStrike" kern="1200" dirty="0" smtClean="0">
                <a:solidFill>
                  <a:schemeClr val="tx1"/>
                </a:solidFill>
                <a:latin typeface="+mn-lt"/>
                <a:ea typeface="+mn-ea"/>
                <a:cs typeface="+mn-cs"/>
              </a:rPr>
              <a:t>If IP address for example as “192.168.0.15” is displayed on LCD, go to chapter VNC.</a:t>
            </a:r>
            <a:endParaRPr lang="en-US" b="0" dirty="0" smtClean="0"/>
          </a:p>
          <a:p>
            <a:pPr rtl="0"/>
            <a:r>
              <a:rPr lang="en-US" b="0" dirty="0" smtClean="0"/>
              <a:t/>
            </a:r>
            <a:br>
              <a:rPr lang="en-US" b="0" dirty="0" smtClean="0"/>
            </a:br>
            <a:r>
              <a:rPr lang="en-US" sz="1100" b="0" i="0" u="none" strike="noStrike" kern="1200" dirty="0" smtClean="0">
                <a:solidFill>
                  <a:schemeClr val="tx1"/>
                </a:solidFill>
                <a:latin typeface="+mn-lt"/>
                <a:ea typeface="+mn-ea"/>
                <a:cs typeface="+mn-cs"/>
              </a:rPr>
              <a:t>Here is workflow how to get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IP address:</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If there is no IP address is displayed on LCD, there are three ways to get IP.</a:t>
            </a:r>
            <a:endParaRPr lang="en-US" b="0" dirty="0" smtClean="0"/>
          </a:p>
          <a:p>
            <a:pPr rtl="0" fontAlgn="base"/>
            <a:r>
              <a:rPr lang="en-US" sz="1100" b="0" i="0" u="none" strike="noStrike" kern="1200" dirty="0" smtClean="0">
                <a:solidFill>
                  <a:schemeClr val="tx1"/>
                </a:solidFill>
                <a:latin typeface="+mn-lt"/>
                <a:ea typeface="+mn-ea"/>
                <a:cs typeface="+mn-cs"/>
              </a:rPr>
              <a:t>Use monitor / keyboard / mouse to connect to </a:t>
            </a:r>
            <a:r>
              <a:rPr lang="en-US" sz="1100" b="0" i="0" u="none" strike="noStrike" kern="1200" dirty="0" err="1" smtClean="0">
                <a:solidFill>
                  <a:schemeClr val="tx1"/>
                </a:solidFill>
                <a:latin typeface="+mn-lt"/>
                <a:ea typeface="+mn-ea"/>
                <a:cs typeface="+mn-cs"/>
              </a:rPr>
              <a:t>wifi</a:t>
            </a:r>
            <a:endParaRPr lang="en-US" sz="1100" b="0" i="0" u="none" strike="noStrike" kern="1200" dirty="0" smtClean="0">
              <a:solidFill>
                <a:schemeClr val="tx1"/>
              </a:solidFill>
              <a:latin typeface="+mn-lt"/>
              <a:ea typeface="+mn-ea"/>
              <a:cs typeface="+mn-cs"/>
            </a:endParaRPr>
          </a:p>
          <a:p>
            <a:pPr rtl="0" fontAlgn="base"/>
            <a:r>
              <a:rPr lang="en-US" sz="1100" b="0" i="0" u="none" strike="noStrike" kern="1200" dirty="0" smtClean="0">
                <a:solidFill>
                  <a:schemeClr val="tx1"/>
                </a:solidFill>
                <a:latin typeface="+mn-lt"/>
                <a:ea typeface="+mn-ea"/>
                <a:cs typeface="+mn-cs"/>
              </a:rPr>
              <a:t>Use network cable to connect with router to get IP</a:t>
            </a:r>
          </a:p>
          <a:p>
            <a:pPr rtl="0" fontAlgn="base"/>
            <a:r>
              <a:rPr lang="en-US" sz="1100" b="0" i="0" u="none" strike="noStrike" kern="1200" dirty="0" smtClean="0">
                <a:solidFill>
                  <a:schemeClr val="tx1"/>
                </a:solidFill>
                <a:latin typeface="+mn-lt"/>
                <a:ea typeface="+mn-ea"/>
                <a:cs typeface="+mn-cs"/>
              </a:rPr>
              <a:t>Use </a:t>
            </a:r>
            <a:r>
              <a:rPr lang="en-US" sz="1100" b="0" i="0" u="none" strike="noStrike" kern="1200" dirty="0" err="1" smtClean="0">
                <a:solidFill>
                  <a:schemeClr val="tx1"/>
                </a:solidFill>
                <a:latin typeface="+mn-lt"/>
                <a:ea typeface="+mn-ea"/>
                <a:cs typeface="+mn-cs"/>
              </a:rPr>
              <a:t>smartphone</a:t>
            </a:r>
            <a:r>
              <a:rPr lang="en-US" sz="1100" b="0" i="0" u="none" strike="noStrike" kern="1200" dirty="0" smtClean="0">
                <a:solidFill>
                  <a:schemeClr val="tx1"/>
                </a:solidFill>
                <a:latin typeface="+mn-lt"/>
                <a:ea typeface="+mn-ea"/>
                <a:cs typeface="+mn-cs"/>
              </a:rPr>
              <a:t> hotspot to get IP</a:t>
            </a:r>
          </a:p>
          <a:p>
            <a:pPr rtl="0"/>
            <a:r>
              <a:rPr lang="en-US" sz="1100" b="0" i="0" u="none" strike="noStrike" kern="1200" dirty="0" smtClean="0">
                <a:solidFill>
                  <a:schemeClr val="tx1"/>
                </a:solidFill>
                <a:latin typeface="+mn-lt"/>
                <a:ea typeface="+mn-ea"/>
                <a:cs typeface="+mn-cs"/>
              </a:rPr>
              <a:t>Following chapter will introduce above IP methods.</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latin typeface="+mn-lt"/>
                <a:ea typeface="+mn-ea"/>
                <a:cs typeface="+mn-cs"/>
              </a:rPr>
              <a:t>Option 2: Use network cable to connect with router to get 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Connect Pi with router with </a:t>
            </a:r>
            <a:r>
              <a:rPr lang="en-US" sz="1100" b="0" i="0" u="none" strike="noStrike" kern="1200" dirty="0" err="1" smtClean="0">
                <a:solidFill>
                  <a:schemeClr val="tx1"/>
                </a:solidFill>
                <a:latin typeface="+mn-lt"/>
                <a:ea typeface="+mn-ea"/>
                <a:cs typeface="+mn-cs"/>
              </a:rPr>
              <a:t>ethernet</a:t>
            </a:r>
            <a:r>
              <a:rPr lang="en-US" sz="1100" b="0" i="0" u="none" strike="noStrike" kern="1200" dirty="0" smtClean="0">
                <a:solidFill>
                  <a:schemeClr val="tx1"/>
                </a:solidFill>
                <a:latin typeface="+mn-lt"/>
                <a:ea typeface="+mn-ea"/>
                <a:cs typeface="+mn-cs"/>
              </a:rPr>
              <a:t> cable, start Pi, the IP will be displayed on LCD, go to VNC chapter to setup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or use directly.</a:t>
            </a:r>
            <a:endParaRPr lang="en-US" b="0" dirty="0" smtClean="0"/>
          </a:p>
          <a:p>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0321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Option 3:  Use smart phone hotspot to get IP</a:t>
            </a:r>
            <a:endParaRPr lang="en-US" b="1" dirty="0" smtClean="0"/>
          </a:p>
          <a:p>
            <a:pPr rtl="0"/>
            <a:r>
              <a:rPr lang="en-US" sz="1100" b="0" i="0" u="none" strike="noStrike" kern="1200" dirty="0" smtClean="0">
                <a:solidFill>
                  <a:schemeClr val="tx1"/>
                </a:solidFill>
                <a:latin typeface="+mn-lt"/>
                <a:ea typeface="+mn-ea"/>
                <a:cs typeface="+mn-cs"/>
              </a:rPr>
              <a:t>Set hotspot on smart phone, the spot name “</a:t>
            </a:r>
            <a:r>
              <a:rPr lang="en-US" sz="1100" b="0" i="0" u="none" strike="noStrike" kern="1200" dirty="0" err="1" smtClean="0">
                <a:solidFill>
                  <a:schemeClr val="tx1"/>
                </a:solidFill>
                <a:latin typeface="+mn-lt"/>
                <a:ea typeface="+mn-ea"/>
                <a:cs typeface="+mn-cs"/>
              </a:rPr>
              <a:t>Pizhi</a:t>
            </a:r>
            <a:r>
              <a:rPr lang="en-US" sz="1100" b="0" i="0" u="none" strike="noStrike" kern="1200" dirty="0" smtClean="0">
                <a:solidFill>
                  <a:schemeClr val="tx1"/>
                </a:solidFill>
                <a:latin typeface="+mn-lt"/>
                <a:ea typeface="+mn-ea"/>
                <a:cs typeface="+mn-cs"/>
              </a:rPr>
              <a:t>”, password “</a:t>
            </a: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a:t>
            </a:r>
            <a:endParaRPr lang="en-US" b="0" dirty="0" smtClean="0"/>
          </a:p>
          <a:p>
            <a:pPr rtl="0"/>
            <a:r>
              <a:rPr lang="en-US" sz="1100" b="0" i="0" u="none" strike="noStrike" kern="1200" dirty="0" smtClean="0">
                <a:solidFill>
                  <a:schemeClr val="tx1"/>
                </a:solidFill>
                <a:latin typeface="+mn-lt"/>
                <a:ea typeface="+mn-ea"/>
                <a:cs typeface="+mn-cs"/>
              </a:rPr>
              <a:t>Start Pi with LCD, the LCD will display Pi IP of hotspot, go to VNC.</a:t>
            </a:r>
            <a:endParaRPr lang="en-US" b="0" dirty="0" smtClean="0"/>
          </a:p>
          <a:p>
            <a:r>
              <a:rPr lang="en-US" dirty="0" smtClean="0"/>
              <a:t/>
            </a:r>
            <a:br>
              <a:rPr lang="en-US" dirty="0" smtClean="0"/>
            </a:br>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dirty="0" smtClean="0"/>
              <a:t>We</a:t>
            </a:r>
            <a:r>
              <a:rPr lang="en-US" baseline="0" dirty="0" smtClean="0"/>
              <a:t> will demonstrate our first project, first of all, we explain what is LED, and how it works</a:t>
            </a:r>
          </a:p>
          <a:p>
            <a:pPr lvl="0" rtl="0">
              <a:spcBef>
                <a:spcPts val="0"/>
              </a:spcBef>
              <a:buNone/>
            </a:pPr>
            <a:endParaRPr lang="en-US" baseline="0" dirty="0" smtClean="0"/>
          </a:p>
          <a:p>
            <a:pPr rtl="0"/>
            <a:r>
              <a:rPr lang="en-US" sz="1100" b="0" i="0" u="none" strike="noStrike" kern="1200" dirty="0" smtClean="0">
                <a:solidFill>
                  <a:schemeClr val="tx1"/>
                </a:solidFill>
                <a:latin typeface="+mn-lt"/>
                <a:ea typeface="+mn-ea"/>
                <a:cs typeface="+mn-cs"/>
              </a:rPr>
              <a:t>How does it work?</a:t>
            </a:r>
            <a:endParaRPr lang="en-US" b="1" dirty="0" smtClean="0"/>
          </a:p>
          <a:p>
            <a:pPr rtl="0"/>
            <a:r>
              <a:rPr lang="en-US" sz="1100" b="0" i="0" u="none" strike="noStrike" kern="1200" dirty="0" smtClean="0">
                <a:solidFill>
                  <a:schemeClr val="tx1"/>
                </a:solidFill>
                <a:latin typeface="+mn-lt"/>
                <a:ea typeface="+mn-ea"/>
                <a:cs typeface="+mn-cs"/>
              </a:rPr>
              <a:t>LEDs are diodes, meaning that they only allow current to flow through them in a single direction. Looking at an LED, we see that it has two legs, one of which should be longer than the other. The positive end will always be connected to the longer leg, known as the </a:t>
            </a:r>
            <a:r>
              <a:rPr lang="en-US" sz="1100" b="1" i="0" u="none" strike="noStrike" kern="1200" dirty="0" smtClean="0">
                <a:solidFill>
                  <a:schemeClr val="tx1"/>
                </a:solidFill>
                <a:latin typeface="+mn-lt"/>
                <a:ea typeface="+mn-ea"/>
                <a:cs typeface="+mn-cs"/>
              </a:rPr>
              <a:t>anode</a:t>
            </a:r>
            <a:r>
              <a:rPr lang="en-US" sz="1100" b="0" i="0" u="none" strike="noStrike" kern="1200" dirty="0" smtClean="0">
                <a:solidFill>
                  <a:schemeClr val="tx1"/>
                </a:solidFill>
                <a:latin typeface="+mn-lt"/>
                <a:ea typeface="+mn-ea"/>
                <a:cs typeface="+mn-cs"/>
              </a:rPr>
              <a:t>. The negative end is then the shorter leg, known as the </a:t>
            </a:r>
            <a:r>
              <a:rPr lang="en-US" sz="1100" b="1" i="0" u="none" strike="noStrike" kern="1200" dirty="0" smtClean="0">
                <a:solidFill>
                  <a:schemeClr val="tx1"/>
                </a:solidFill>
                <a:latin typeface="+mn-lt"/>
                <a:ea typeface="+mn-ea"/>
                <a:cs typeface="+mn-cs"/>
              </a:rPr>
              <a:t>cathode</a:t>
            </a:r>
            <a:r>
              <a:rPr lang="en-US" sz="1100" b="0" i="0" u="none" strike="noStrike" kern="1200" dirty="0" smtClean="0">
                <a:solidFill>
                  <a:schemeClr val="tx1"/>
                </a:solidFill>
                <a:latin typeface="+mn-lt"/>
                <a:ea typeface="+mn-ea"/>
                <a:cs typeface="+mn-cs"/>
              </a:rPr>
              <a:t>.  </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LEDs themselves have a limit on the amount of current that can pass through them before they burn out and become dysfunctional. For this reason, it is generally advised not to connect your LEDs directly to your source of power. Rather, use a resistor to limit the amount of current that is passing through the LED so that it doesn’t blow out.</a:t>
            </a:r>
            <a:endParaRPr lang="en-US" b="0" dirty="0" smtClean="0"/>
          </a:p>
          <a:p>
            <a:pPr rtl="0"/>
            <a:r>
              <a:rPr lang="en-US" dirty="0" smtClean="0"/>
              <a:t/>
            </a:r>
            <a:br>
              <a:rPr lang="en-US" dirty="0" smtClean="0"/>
            </a:br>
            <a:r>
              <a:rPr lang="en-US" sz="1100" b="1" i="0" u="none" strike="noStrike" kern="1200" dirty="0" smtClean="0">
                <a:solidFill>
                  <a:schemeClr val="tx1"/>
                </a:solidFill>
                <a:latin typeface="+mn-lt"/>
                <a:ea typeface="+mn-ea"/>
                <a:cs typeface="+mn-cs"/>
              </a:rPr>
              <a:t>WARNING: Make sure when connecting your LEDs that the positive end is connected to the positive end of the power source and the negative end is connected to the path that leads to ground. Failure to do so may result in a damaged LED.</a:t>
            </a:r>
            <a:endParaRPr lang="en-US" b="0" dirty="0" smtClean="0"/>
          </a:p>
          <a:p>
            <a:r>
              <a:rPr lang="en-US" dirty="0" smtClean="0"/>
              <a:t/>
            </a:r>
            <a:br>
              <a:rPr lang="en-US" dirty="0" smtClean="0"/>
            </a:br>
            <a:endParaRPr lang="en-US" dirty="0" smtClean="0"/>
          </a:p>
          <a:p>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A </a:t>
            </a:r>
            <a:r>
              <a:rPr lang="en-US" sz="1100" b="1" i="0" kern="1200" dirty="0" smtClean="0">
                <a:solidFill>
                  <a:schemeClr val="tx1"/>
                </a:solidFill>
                <a:latin typeface="+mn-lt"/>
                <a:ea typeface="+mn-ea"/>
                <a:cs typeface="+mn-cs"/>
              </a:rPr>
              <a:t>resistor</a:t>
            </a:r>
            <a:r>
              <a:rPr lang="en-US" sz="1100" b="0" i="0" kern="1200" dirty="0" smtClean="0">
                <a:solidFill>
                  <a:schemeClr val="tx1"/>
                </a:solidFill>
                <a:latin typeface="+mn-lt"/>
                <a:ea typeface="+mn-ea"/>
                <a:cs typeface="+mn-cs"/>
              </a:rPr>
              <a:t> is a </a:t>
            </a:r>
            <a:r>
              <a:rPr lang="en-US" sz="1100" b="0" i="0" u="none" strike="noStrike" kern="1200" dirty="0" smtClean="0">
                <a:solidFill>
                  <a:schemeClr val="tx1"/>
                </a:solidFill>
                <a:latin typeface="+mn-lt"/>
                <a:ea typeface="+mn-ea"/>
                <a:cs typeface="+mn-cs"/>
                <a:hlinkClick r:id="rId3" tooltip="Passivity (engineering)"/>
              </a:rPr>
              <a:t>passive</a:t>
            </a:r>
            <a:r>
              <a:rPr lang="en-US" sz="1100" b="0" i="0" kern="1200" dirty="0" smtClean="0">
                <a:solidFill>
                  <a:schemeClr val="tx1"/>
                </a:solidFill>
                <a:latin typeface="+mn-lt"/>
                <a:ea typeface="+mn-ea"/>
                <a:cs typeface="+mn-cs"/>
              </a:rPr>
              <a:t> </a:t>
            </a:r>
            <a:r>
              <a:rPr lang="en-US" sz="1100" b="0" i="0" u="none" strike="noStrike" kern="1200" dirty="0" smtClean="0">
                <a:solidFill>
                  <a:schemeClr val="tx1"/>
                </a:solidFill>
                <a:latin typeface="+mn-lt"/>
                <a:ea typeface="+mn-ea"/>
                <a:cs typeface="+mn-cs"/>
                <a:hlinkClick r:id="rId4" tooltip="Terminal (electronics)"/>
              </a:rPr>
              <a:t>two-terminal</a:t>
            </a:r>
            <a:r>
              <a:rPr lang="en-US" sz="1100" b="0" i="0" kern="1200" dirty="0" smtClean="0">
                <a:solidFill>
                  <a:schemeClr val="tx1"/>
                </a:solidFill>
                <a:latin typeface="+mn-lt"/>
                <a:ea typeface="+mn-ea"/>
                <a:cs typeface="+mn-cs"/>
              </a:rPr>
              <a:t> </a:t>
            </a:r>
            <a:r>
              <a:rPr lang="en-US" sz="1100" b="0" i="0" u="none" strike="noStrike" kern="1200" dirty="0" smtClean="0">
                <a:solidFill>
                  <a:schemeClr val="tx1"/>
                </a:solidFill>
                <a:latin typeface="+mn-lt"/>
                <a:ea typeface="+mn-ea"/>
                <a:cs typeface="+mn-cs"/>
                <a:hlinkClick r:id="rId5" tooltip="Electronic component"/>
              </a:rPr>
              <a:t>electrical component</a:t>
            </a:r>
            <a:r>
              <a:rPr lang="en-US" sz="1100" b="0" i="0" kern="1200" dirty="0" smtClean="0">
                <a:solidFill>
                  <a:schemeClr val="tx1"/>
                </a:solidFill>
                <a:latin typeface="+mn-lt"/>
                <a:ea typeface="+mn-ea"/>
                <a:cs typeface="+mn-cs"/>
              </a:rPr>
              <a:t> that implements </a:t>
            </a:r>
            <a:r>
              <a:rPr lang="en-US" sz="1100" b="0" i="0" u="none" strike="noStrike" kern="1200" dirty="0" smtClean="0">
                <a:solidFill>
                  <a:schemeClr val="tx1"/>
                </a:solidFill>
                <a:latin typeface="+mn-lt"/>
                <a:ea typeface="+mn-ea"/>
                <a:cs typeface="+mn-cs"/>
                <a:hlinkClick r:id="rId6" tooltip="Electrical resistance"/>
              </a:rPr>
              <a:t>electrical resistance</a:t>
            </a:r>
            <a:r>
              <a:rPr lang="en-US" sz="1100" b="0" i="0" kern="1200" dirty="0" smtClean="0">
                <a:solidFill>
                  <a:schemeClr val="tx1"/>
                </a:solidFill>
                <a:latin typeface="+mn-lt"/>
                <a:ea typeface="+mn-ea"/>
                <a:cs typeface="+mn-cs"/>
              </a:rPr>
              <a:t> as a circuit element. In electronic circuits, resistors are used to reduce current flow, adjust signal levels, to divide voltages, </a:t>
            </a:r>
            <a:r>
              <a:rPr lang="en-US" sz="1100" b="0" i="0" u="none" strike="noStrike" kern="1200" dirty="0" smtClean="0">
                <a:solidFill>
                  <a:schemeClr val="tx1"/>
                </a:solidFill>
                <a:latin typeface="+mn-lt"/>
                <a:ea typeface="+mn-ea"/>
                <a:cs typeface="+mn-cs"/>
                <a:hlinkClick r:id="rId7" tooltip="Biasing"/>
              </a:rPr>
              <a:t>bias</a:t>
            </a:r>
            <a:r>
              <a:rPr lang="en-US" sz="1100" b="0" i="0" kern="1200" dirty="0" smtClean="0">
                <a:solidFill>
                  <a:schemeClr val="tx1"/>
                </a:solidFill>
                <a:latin typeface="+mn-lt"/>
                <a:ea typeface="+mn-ea"/>
                <a:cs typeface="+mn-cs"/>
              </a:rPr>
              <a:t> active elements, and terminate </a:t>
            </a:r>
            <a:r>
              <a:rPr lang="en-US" sz="1100" b="0" i="0" u="none" strike="noStrike" kern="1200" dirty="0" smtClean="0">
                <a:solidFill>
                  <a:schemeClr val="tx1"/>
                </a:solidFill>
                <a:latin typeface="+mn-lt"/>
                <a:ea typeface="+mn-ea"/>
                <a:cs typeface="+mn-cs"/>
                <a:hlinkClick r:id="rId8" tooltip="Transmission line"/>
              </a:rPr>
              <a:t>transmission lines</a:t>
            </a:r>
            <a:r>
              <a:rPr lang="en-US" sz="1100" b="0" i="0" kern="1200" dirty="0" smtClean="0">
                <a:solidFill>
                  <a:schemeClr val="tx1"/>
                </a:solidFill>
                <a:latin typeface="+mn-lt"/>
                <a:ea typeface="+mn-ea"/>
                <a:cs typeface="+mn-cs"/>
              </a:rPr>
              <a:t>, among other uses. High-power resistors that can dissipate many </a:t>
            </a:r>
            <a:r>
              <a:rPr lang="en-US" sz="1100" b="0" i="0" u="none" strike="noStrike" kern="1200" dirty="0" smtClean="0">
                <a:solidFill>
                  <a:schemeClr val="tx1"/>
                </a:solidFill>
                <a:latin typeface="+mn-lt"/>
                <a:ea typeface="+mn-ea"/>
                <a:cs typeface="+mn-cs"/>
                <a:hlinkClick r:id="rId9" tooltip="Watt"/>
              </a:rPr>
              <a:t>watts</a:t>
            </a:r>
            <a:r>
              <a:rPr lang="en-US" sz="1100" b="0" i="0" kern="1200" dirty="0" smtClean="0">
                <a:solidFill>
                  <a:schemeClr val="tx1"/>
                </a:solidFill>
                <a:latin typeface="+mn-lt"/>
                <a:ea typeface="+mn-ea"/>
                <a:cs typeface="+mn-cs"/>
              </a:rPr>
              <a:t> of electrical power as heat, may be used as part of motor controls, in power distribution systems, or as test loads for </a:t>
            </a:r>
            <a:r>
              <a:rPr lang="en-US" sz="1100" b="0" i="0" u="none" strike="noStrike" kern="1200" dirty="0" smtClean="0">
                <a:solidFill>
                  <a:schemeClr val="tx1"/>
                </a:solidFill>
                <a:latin typeface="+mn-lt"/>
                <a:ea typeface="+mn-ea"/>
                <a:cs typeface="+mn-cs"/>
                <a:hlinkClick r:id="rId10" tooltip="Electric generator"/>
              </a:rPr>
              <a:t>generators</a:t>
            </a:r>
            <a:r>
              <a:rPr lang="en-US" sz="1100" b="0" i="0" kern="1200" dirty="0" smtClean="0">
                <a:solidFill>
                  <a:schemeClr val="tx1"/>
                </a:solidFill>
                <a:latin typeface="+mn-lt"/>
                <a:ea typeface="+mn-ea"/>
                <a:cs typeface="+mn-cs"/>
              </a:rPr>
              <a:t>. Fixed resistors have resistances that only change slightly with temperature, time or operating voltage. Variable resistors can be used to adjust circuit elements (such as a volume control or a lamp dimmer), or as sensing devices for heat, light, humidity, force, or chemical activity.</a:t>
            </a:r>
            <a:endParaRPr lang="en-US" dirty="0" smtClean="0"/>
          </a:p>
          <a:p>
            <a:pPr lvl="0" rtl="0">
              <a:spcBef>
                <a:spcPts val="0"/>
              </a:spcBef>
              <a:buNone/>
            </a:pPr>
            <a:endParaRPr lang="en-US" dirty="0" smtClean="0"/>
          </a:p>
          <a:p>
            <a:pPr rtl="0"/>
            <a:r>
              <a:rPr lang="en-US" sz="1100" b="0" i="0" u="none" strike="noStrike" kern="1200" dirty="0" smtClean="0">
                <a:solidFill>
                  <a:schemeClr val="tx1"/>
                </a:solidFill>
                <a:latin typeface="+mn-lt"/>
                <a:ea typeface="+mn-ea"/>
                <a:cs typeface="+mn-cs"/>
              </a:rPr>
              <a:t>All resistors are standardized and can be identified by the bands of colors on them. Look at the following diagram in order to determine the resistance of your resistor. For example, the 4-Band-Code below, with the color sequence of “Green-Blue-Yellow” corresponds to the number 56 and a multiplier of 10k. Thus, we can determine the resistance of this resistor to be 56 * 10 x 10</a:t>
            </a:r>
            <a:r>
              <a:rPr lang="en-US" sz="1100" b="0" i="0" u="none" strike="noStrike" kern="1200" baseline="30000" dirty="0" smtClean="0">
                <a:solidFill>
                  <a:schemeClr val="tx1"/>
                </a:solidFill>
                <a:latin typeface="+mn-lt"/>
                <a:ea typeface="+mn-ea"/>
                <a:cs typeface="+mn-cs"/>
              </a:rPr>
              <a:t>3</a:t>
            </a:r>
            <a:r>
              <a:rPr lang="en-US" sz="1100" b="0" i="0" u="none" strike="noStrike" kern="1200" dirty="0" smtClean="0">
                <a:solidFill>
                  <a:schemeClr val="tx1"/>
                </a:solidFill>
                <a:latin typeface="+mn-lt"/>
                <a:ea typeface="+mn-ea"/>
                <a:cs typeface="+mn-cs"/>
              </a:rPr>
              <a:t> = 560k Ω</a:t>
            </a:r>
            <a:endParaRPr lang="en-US" b="0"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r>
              <a:rPr lang="en-US" sz="1100" b="0" i="0" kern="1200" dirty="0" smtClean="0">
                <a:solidFill>
                  <a:schemeClr val="tx1"/>
                </a:solidFill>
                <a:latin typeface="+mn-lt"/>
                <a:ea typeface="+mn-ea"/>
                <a:cs typeface="+mn-cs"/>
              </a:rPr>
              <a:t>red ones are +</a:t>
            </a:r>
            <a:r>
              <a:rPr lang="en-US" sz="1100" b="0" i="0" kern="1200" dirty="0" err="1" smtClean="0">
                <a:solidFill>
                  <a:schemeClr val="tx1"/>
                </a:solidFill>
                <a:latin typeface="+mn-lt"/>
                <a:ea typeface="+mn-ea"/>
                <a:cs typeface="+mn-cs"/>
              </a:rPr>
              <a:t>ve</a:t>
            </a:r>
            <a:r>
              <a:rPr lang="en-US" sz="1100" b="0" i="0" kern="1200" dirty="0" smtClean="0">
                <a:solidFill>
                  <a:schemeClr val="tx1"/>
                </a:solidFill>
                <a:latin typeface="+mn-lt"/>
                <a:ea typeface="+mn-ea"/>
                <a:cs typeface="+mn-cs"/>
              </a:rPr>
              <a:t> power (3V3 or 5V)</a:t>
            </a:r>
          </a:p>
          <a:p>
            <a:r>
              <a:rPr lang="en-US" sz="1100" b="0" i="0" kern="1200" dirty="0" smtClean="0">
                <a:solidFill>
                  <a:schemeClr val="tx1"/>
                </a:solidFill>
                <a:latin typeface="+mn-lt"/>
                <a:ea typeface="+mn-ea"/>
                <a:cs typeface="+mn-cs"/>
              </a:rPr>
              <a:t>black ones are -</a:t>
            </a:r>
            <a:r>
              <a:rPr lang="en-US" sz="1100" b="0" i="0" kern="1200" dirty="0" err="1" smtClean="0">
                <a:solidFill>
                  <a:schemeClr val="tx1"/>
                </a:solidFill>
                <a:latin typeface="+mn-lt"/>
                <a:ea typeface="+mn-ea"/>
                <a:cs typeface="+mn-cs"/>
              </a:rPr>
              <a:t>ve</a:t>
            </a:r>
            <a:r>
              <a:rPr lang="en-US" sz="1100" b="0" i="0" kern="1200" dirty="0" smtClean="0">
                <a:solidFill>
                  <a:schemeClr val="tx1"/>
                </a:solidFill>
                <a:latin typeface="+mn-lt"/>
                <a:ea typeface="+mn-ea"/>
                <a:cs typeface="+mn-cs"/>
              </a:rPr>
              <a:t> ground</a:t>
            </a:r>
          </a:p>
          <a:p>
            <a:r>
              <a:rPr lang="en-US" sz="1100" b="0" i="0" kern="1200" dirty="0" smtClean="0">
                <a:solidFill>
                  <a:schemeClr val="tx1"/>
                </a:solidFill>
                <a:latin typeface="+mn-lt"/>
                <a:ea typeface="+mn-ea"/>
                <a:cs typeface="+mn-cs"/>
              </a:rPr>
              <a:t>yellow ones are all dedicated general purpose I/O ports</a:t>
            </a:r>
          </a:p>
          <a:p>
            <a:r>
              <a:rPr lang="en-US" sz="1100" b="0" i="0" kern="1200" dirty="0" err="1" smtClean="0">
                <a:solidFill>
                  <a:schemeClr val="tx1"/>
                </a:solidFill>
                <a:latin typeface="+mn-lt"/>
                <a:ea typeface="+mn-ea"/>
                <a:cs typeface="+mn-cs"/>
              </a:rPr>
              <a:t>greeny</a:t>
            </a:r>
            <a:r>
              <a:rPr lang="en-US" sz="1100" b="0" i="0" kern="1200" dirty="0" smtClean="0">
                <a:solidFill>
                  <a:schemeClr val="tx1"/>
                </a:solidFill>
                <a:latin typeface="+mn-lt"/>
                <a:ea typeface="+mn-ea"/>
                <a:cs typeface="+mn-cs"/>
              </a:rPr>
              <a:t>/grey – i</a:t>
            </a:r>
            <a:r>
              <a:rPr lang="en-US" sz="1100" b="0" i="0" kern="1200" baseline="30000" dirty="0" smtClean="0">
                <a:solidFill>
                  <a:schemeClr val="tx1"/>
                </a:solidFill>
                <a:latin typeface="+mn-lt"/>
                <a:ea typeface="+mn-ea"/>
                <a:cs typeface="+mn-cs"/>
              </a:rPr>
              <a:t>2</a:t>
            </a:r>
            <a:r>
              <a:rPr lang="en-US" sz="1100" b="0" i="0" kern="1200" dirty="0" smtClean="0">
                <a:solidFill>
                  <a:schemeClr val="tx1"/>
                </a:solidFill>
                <a:latin typeface="+mn-lt"/>
                <a:ea typeface="+mn-ea"/>
                <a:cs typeface="+mn-cs"/>
              </a:rPr>
              <a:t>c interface</a:t>
            </a:r>
          </a:p>
          <a:p>
            <a:r>
              <a:rPr lang="en-US" sz="1100" b="0" i="0" kern="1200" dirty="0" smtClean="0">
                <a:solidFill>
                  <a:schemeClr val="tx1"/>
                </a:solidFill>
                <a:latin typeface="+mn-lt"/>
                <a:ea typeface="+mn-ea"/>
                <a:cs typeface="+mn-cs"/>
              </a:rPr>
              <a:t>light grey – UART (serial port)</a:t>
            </a:r>
          </a:p>
          <a:p>
            <a:r>
              <a:rPr lang="en-US" sz="1100" b="0" i="0" kern="1200" dirty="0" smtClean="0">
                <a:solidFill>
                  <a:schemeClr val="tx1"/>
                </a:solidFill>
                <a:latin typeface="+mn-lt"/>
                <a:ea typeface="+mn-ea"/>
                <a:cs typeface="+mn-cs"/>
              </a:rPr>
              <a:t>orange – SPI (Serial Peripheral Interface)</a:t>
            </a:r>
          </a:p>
          <a:p>
            <a:endParaRPr lang="en-US" dirty="0" smtClean="0"/>
          </a:p>
          <a:p>
            <a:r>
              <a:rPr lang="en-US" sz="1100" b="0" i="0" kern="1200" dirty="0" smtClean="0">
                <a:solidFill>
                  <a:schemeClr val="tx1"/>
                </a:solidFill>
                <a:latin typeface="+mn-lt"/>
                <a:ea typeface="+mn-ea"/>
                <a:cs typeface="+mn-cs"/>
              </a:rPr>
              <a:t>In </a:t>
            </a:r>
            <a:r>
              <a:rPr lang="en-US" sz="1100" b="0" i="0" kern="1200" dirty="0" err="1" smtClean="0">
                <a:solidFill>
                  <a:schemeClr val="tx1"/>
                </a:solidFill>
                <a:latin typeface="+mn-lt"/>
                <a:ea typeface="+mn-ea"/>
                <a:cs typeface="+mn-cs"/>
              </a:rPr>
              <a:t>RPi.GPIO</a:t>
            </a:r>
            <a:r>
              <a:rPr lang="en-US" sz="1100" b="0" i="0" kern="1200" dirty="0" smtClean="0">
                <a:solidFill>
                  <a:schemeClr val="tx1"/>
                </a:solidFill>
                <a:latin typeface="+mn-lt"/>
                <a:ea typeface="+mn-ea"/>
                <a:cs typeface="+mn-cs"/>
              </a:rPr>
              <a:t> you can use either pin numbers (BOARD) or the Broadcom GPIO numbers (BCM), </a:t>
            </a:r>
            <a:r>
              <a:rPr lang="en-US" sz="1100" b="1" i="0" kern="1200" dirty="0" smtClean="0">
                <a:solidFill>
                  <a:schemeClr val="tx1"/>
                </a:solidFill>
                <a:latin typeface="+mn-lt"/>
                <a:ea typeface="+mn-ea"/>
                <a:cs typeface="+mn-cs"/>
              </a:rPr>
              <a:t>but you can only use one system in each program.</a:t>
            </a:r>
            <a:r>
              <a:rPr lang="en-US" sz="1100" b="0" i="0" kern="1200" dirty="0" smtClean="0">
                <a:solidFill>
                  <a:schemeClr val="tx1"/>
                </a:solidFill>
                <a:latin typeface="+mn-lt"/>
                <a:ea typeface="+mn-ea"/>
                <a:cs typeface="+mn-cs"/>
              </a:rPr>
              <a:t> </a:t>
            </a:r>
            <a:r>
              <a:rPr lang="en-US" dirty="0" smtClean="0"/>
              <a:t/>
            </a:r>
            <a:br>
              <a:rPr lang="en-US" dirty="0" smtClean="0"/>
            </a:br>
            <a:r>
              <a:rPr lang="en-US" sz="1100" b="0" i="0" kern="1200" dirty="0" smtClean="0">
                <a:solidFill>
                  <a:schemeClr val="tx1"/>
                </a:solidFill>
                <a:latin typeface="+mn-lt"/>
                <a:ea typeface="+mn-ea"/>
                <a:cs typeface="+mn-cs"/>
              </a:rPr>
              <a:t>Broadcom </a:t>
            </a:r>
            <a:r>
              <a:rPr lang="en-US" sz="1100" b="1" i="0" kern="1200" dirty="0" smtClean="0">
                <a:solidFill>
                  <a:schemeClr val="tx1"/>
                </a:solidFill>
                <a:latin typeface="+mn-lt"/>
                <a:ea typeface="+mn-ea"/>
                <a:cs typeface="+mn-cs"/>
              </a:rPr>
              <a:t>GPIO</a:t>
            </a:r>
            <a:r>
              <a:rPr lang="en-US" sz="1100" b="0" i="0" kern="1200" dirty="0" smtClean="0">
                <a:solidFill>
                  <a:schemeClr val="tx1"/>
                </a:solidFill>
                <a:latin typeface="+mn-lt"/>
                <a:ea typeface="+mn-ea"/>
                <a:cs typeface="+mn-cs"/>
              </a:rPr>
              <a:t> numbers (</a:t>
            </a:r>
            <a:r>
              <a:rPr lang="en-US" sz="1100" b="1" i="0" kern="1200" dirty="0" smtClean="0">
                <a:solidFill>
                  <a:schemeClr val="tx1"/>
                </a:solidFill>
                <a:latin typeface="+mn-lt"/>
                <a:ea typeface="+mn-ea"/>
                <a:cs typeface="+mn-cs"/>
              </a:rPr>
              <a:t>BCM</a:t>
            </a:r>
            <a:r>
              <a:rPr lang="en-US" sz="1100" b="0" i="0" kern="1200" dirty="0" smtClean="0">
                <a:solidFill>
                  <a:schemeClr val="tx1"/>
                </a:solidFill>
                <a:latin typeface="+mn-lt"/>
                <a:ea typeface="+mn-ea"/>
                <a:cs typeface="+mn-cs"/>
              </a:rPr>
              <a:t>) </a:t>
            </a:r>
            <a:endParaRPr lang="en-US" dirty="0" smtClean="0"/>
          </a:p>
          <a:p>
            <a:r>
              <a:rPr lang="en-US" sz="1100" b="0" i="0" kern="1200" dirty="0" smtClean="0">
                <a:solidFill>
                  <a:schemeClr val="tx1"/>
                </a:solidFill>
                <a:latin typeface="+mn-lt"/>
                <a:ea typeface="+mn-ea"/>
                <a:cs typeface="+mn-cs"/>
              </a:rPr>
              <a:t># for GPIO numbering, choose BCM  </a:t>
            </a:r>
          </a:p>
          <a:p>
            <a:r>
              <a:rPr lang="en-US" sz="1100" b="0" i="0" kern="1200" dirty="0" err="1" smtClean="0">
                <a:solidFill>
                  <a:schemeClr val="tx1"/>
                </a:solidFill>
                <a:latin typeface="+mn-lt"/>
                <a:ea typeface="+mn-ea"/>
                <a:cs typeface="+mn-cs"/>
              </a:rPr>
              <a:t>GPIO.setmode</a:t>
            </a:r>
            <a:r>
              <a:rPr lang="en-US" sz="1100" b="0" i="0" kern="1200" dirty="0" smtClean="0">
                <a:solidFill>
                  <a:schemeClr val="tx1"/>
                </a:solidFill>
                <a:latin typeface="+mn-lt"/>
                <a:ea typeface="+mn-ea"/>
                <a:cs typeface="+mn-cs"/>
              </a:rPr>
              <a:t>(GPIO.BCM) </a:t>
            </a:r>
          </a:p>
          <a:p>
            <a:pPr lvl="0" rtl="0">
              <a:spcBef>
                <a:spcPts val="0"/>
              </a:spcBef>
              <a:buNone/>
            </a:pPr>
            <a:endParaRPr lang="en-US" dirty="0" smtClean="0"/>
          </a:p>
          <a:p>
            <a:r>
              <a:rPr lang="en-US" sz="1100" b="0" i="0" kern="1200" dirty="0" smtClean="0">
                <a:solidFill>
                  <a:schemeClr val="tx1"/>
                </a:solidFill>
                <a:latin typeface="+mn-lt"/>
                <a:ea typeface="+mn-ea"/>
                <a:cs typeface="+mn-cs"/>
              </a:rPr>
              <a:t># or, for pin numbering, choose BOARD  </a:t>
            </a:r>
          </a:p>
          <a:p>
            <a:r>
              <a:rPr lang="en-US" sz="1100" b="0" i="0" kern="1200" dirty="0" err="1" smtClean="0">
                <a:solidFill>
                  <a:schemeClr val="tx1"/>
                </a:solidFill>
                <a:latin typeface="+mn-lt"/>
                <a:ea typeface="+mn-ea"/>
                <a:cs typeface="+mn-cs"/>
              </a:rPr>
              <a:t>GPIO.setmode</a:t>
            </a:r>
            <a:r>
              <a:rPr lang="en-US" sz="1100" b="0" i="0" kern="1200" dirty="0" smtClean="0">
                <a:solidFill>
                  <a:schemeClr val="tx1"/>
                </a:solidFill>
                <a:latin typeface="+mn-lt"/>
                <a:ea typeface="+mn-ea"/>
                <a:cs typeface="+mn-cs"/>
              </a:rPr>
              <a:t>(GPIO.BOARD)</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 but you can't have both, so only use one!!! </a:t>
            </a:r>
          </a:p>
          <a:p>
            <a:pPr lvl="0" rtl="0">
              <a:spcBef>
                <a:spcPts val="0"/>
              </a:spcBef>
              <a:buNone/>
            </a:pPr>
            <a:endParaRPr lang="en-US" dirty="0" smtClean="0"/>
          </a:p>
          <a:p>
            <a:pPr lvl="0" rtl="0">
              <a:spcBef>
                <a:spcPts val="0"/>
              </a:spcBef>
              <a:buNone/>
            </a:pPr>
            <a:r>
              <a:rPr lang="en-US" sz="1100" b="1" i="0" kern="1200" dirty="0" smtClean="0">
                <a:solidFill>
                  <a:schemeClr val="tx1"/>
                </a:solidFill>
                <a:latin typeface="+mn-lt"/>
                <a:ea typeface="+mn-ea"/>
                <a:cs typeface="+mn-cs"/>
              </a:rPr>
              <a:t>WARNING</a:t>
            </a:r>
            <a:r>
              <a:rPr lang="en-US" sz="1100" b="0" i="0" kern="1200" dirty="0" smtClean="0">
                <a:solidFill>
                  <a:schemeClr val="tx1"/>
                </a:solidFill>
                <a:latin typeface="+mn-lt"/>
                <a:ea typeface="+mn-ea"/>
                <a:cs typeface="+mn-cs"/>
              </a:rPr>
              <a:t>: If you follow the instructions, then messing about with the GPIO is safe and fun. Randomly plugging wires and power sources into your Pi, however, may kill it. Bad things can also happen if you try to connect things to your Pi that use a lot of power; LEDs are fine, motors are not. If you are worried about this, then you might want to consider using a breakout board such as the </a:t>
            </a:r>
            <a:r>
              <a:rPr lang="en-US" sz="1100" b="0" i="0" u="sng" kern="1200" dirty="0" err="1" smtClean="0">
                <a:solidFill>
                  <a:schemeClr val="tx1"/>
                </a:solidFill>
                <a:latin typeface="+mn-lt"/>
                <a:ea typeface="+mn-ea"/>
                <a:cs typeface="+mn-cs"/>
                <a:hlinkClick r:id="rId3"/>
              </a:rPr>
              <a:t>Pibrella</a:t>
            </a:r>
            <a:r>
              <a:rPr lang="en-US" sz="1100" b="0" i="0" kern="1200" dirty="0" smtClean="0">
                <a:solidFill>
                  <a:schemeClr val="tx1"/>
                </a:solidFill>
                <a:latin typeface="+mn-lt"/>
                <a:ea typeface="+mn-ea"/>
                <a:cs typeface="+mn-cs"/>
              </a:rPr>
              <a:t> until you are confident enough to use the GPIO directly.</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Output using GPIO pin</a:t>
            </a:r>
          </a:p>
          <a:p>
            <a:pPr lvl="0" rtl="0">
              <a:spcBef>
                <a:spcPts val="0"/>
              </a:spcBef>
              <a:buNone/>
            </a:pPr>
            <a:r>
              <a:rPr lang="en-US" sz="1100" b="0" i="0" kern="1200" dirty="0" smtClean="0">
                <a:solidFill>
                  <a:schemeClr val="tx1"/>
                </a:solidFill>
                <a:latin typeface="+mn-lt"/>
                <a:ea typeface="+mn-ea"/>
                <a:cs typeface="+mn-cs"/>
              </a:rPr>
              <a:t>When we use a GPIO pin as an output, each pin can turn on or off, or go HIGH or LOW in computing terms. When the pin is HIGH it outputs 3.3 volts (3v3); when the pin is LOW it is off.</a:t>
            </a:r>
          </a:p>
          <a:p>
            <a:pPr lvl="0" rtl="0">
              <a:spcBef>
                <a:spcPts val="0"/>
              </a:spcBef>
              <a:buNone/>
            </a:pPr>
            <a:endParaRPr lang="en-US" dirty="0" smtClean="0"/>
          </a:p>
          <a:p>
            <a:pPr lvl="0" rtl="0">
              <a:spcBef>
                <a:spcPts val="0"/>
              </a:spcBef>
              <a:buNone/>
            </a:pPr>
            <a:r>
              <a:rPr lang="en-US" dirty="0" smtClean="0"/>
              <a:t>Input using GPIO pin</a:t>
            </a:r>
          </a:p>
          <a:p>
            <a:pPr lvl="0" rtl="0">
              <a:spcBef>
                <a:spcPts val="0"/>
              </a:spcBef>
              <a:buNone/>
            </a:pPr>
            <a:r>
              <a:rPr lang="en-US" sz="1100" b="1" i="0" kern="1200" dirty="0" smtClean="0">
                <a:solidFill>
                  <a:schemeClr val="tx1"/>
                </a:solidFill>
                <a:latin typeface="+mn-lt"/>
                <a:ea typeface="+mn-ea"/>
                <a:cs typeface="+mn-cs"/>
              </a:rPr>
              <a:t>Inputs</a:t>
            </a:r>
            <a:r>
              <a:rPr lang="en-US" sz="1100" b="0" i="0" kern="1200" dirty="0" smtClean="0">
                <a:solidFill>
                  <a:schemeClr val="tx1"/>
                </a:solidFill>
                <a:latin typeface="+mn-lt"/>
                <a:ea typeface="+mn-ea"/>
                <a:cs typeface="+mn-cs"/>
              </a:rPr>
              <a:t> are a bit trickier because of the way that digital devices work. Although it might seem reasonable just to connect a button across an input pin and a ground pin, the Pi can get confused as to whether the button is on or off. It might work properly, it might not. It's a bit like floating about in deep space; without a reference it would be hard to tell if you were going up or down, or even what up or down meant!</a:t>
            </a:r>
          </a:p>
          <a:p>
            <a:pPr lvl="0" rtl="0">
              <a:spcBef>
                <a:spcPts val="0"/>
              </a:spcBef>
              <a:buNone/>
            </a:pPr>
            <a:r>
              <a:rPr lang="en-US" sz="1100" b="0" i="0" kern="1200" dirty="0" smtClean="0">
                <a:solidFill>
                  <a:schemeClr val="tx1"/>
                </a:solidFill>
                <a:latin typeface="+mn-lt"/>
                <a:ea typeface="+mn-ea"/>
                <a:cs typeface="+mn-cs"/>
              </a:rPr>
              <a:t>This is why you will see phrases like "pull up" and "pull down" in Raspberry Pi GPIO tutorials. It's a way of giving the input pin a reference so it knows for certain when an input is received.</a:t>
            </a: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dirty="0" smtClean="0"/>
              <a:t>This is just for demo purpose, the real connection can be varied.</a:t>
            </a:r>
          </a:p>
        </p:txBody>
      </p:sp>
    </p:spTree>
    <p:extLst>
      <p:ext uri="{BB962C8B-B14F-4D97-AF65-F5344CB8AC3E}">
        <p14:creationId xmlns:p14="http://schemas.microsoft.com/office/powerpoint/2010/main" val="758949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rtl="0"/>
            <a:r>
              <a:rPr lang="en-US" sz="1100" b="0" i="0" u="none" strike="noStrike" kern="1200" dirty="0" smtClean="0">
                <a:solidFill>
                  <a:schemeClr val="tx1"/>
                </a:solidFill>
                <a:latin typeface="+mn-lt"/>
                <a:ea typeface="+mn-ea"/>
                <a:cs typeface="+mn-cs"/>
              </a:rPr>
              <a:t>Writing the Code (led.py)</a:t>
            </a:r>
            <a:endParaRPr lang="en-US" b="1" dirty="0" smtClean="0"/>
          </a:p>
          <a:p>
            <a:pPr rtl="0"/>
            <a:r>
              <a:rPr lang="en-US" sz="1100" b="0" i="0" u="none" strike="noStrike" kern="1200" dirty="0" smtClean="0">
                <a:solidFill>
                  <a:schemeClr val="tx1"/>
                </a:solidFill>
                <a:latin typeface="+mn-lt"/>
                <a:ea typeface="+mn-ea"/>
                <a:cs typeface="+mn-cs"/>
              </a:rPr>
              <a:t>Run the following Python program in order to allow the LED to blink. Please take note of the structure of the program, which we will attempt to emulate across all our programs for its good programming practices.</a:t>
            </a:r>
            <a:endParaRPr lang="en-US" b="0" dirty="0" smtClean="0"/>
          </a:p>
          <a:p>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rtl="0"/>
            <a:r>
              <a:rPr lang="en-US" sz="1100" b="0" i="0" u="none" strike="noStrike" kern="1200" dirty="0" smtClean="0">
                <a:solidFill>
                  <a:schemeClr val="tx1"/>
                </a:solidFill>
                <a:latin typeface="+mn-lt"/>
                <a:ea typeface="+mn-ea"/>
                <a:cs typeface="+mn-cs"/>
              </a:rPr>
              <a:t>Writing the Code (led.py)</a:t>
            </a:r>
            <a:endParaRPr lang="en-US" b="1" dirty="0" smtClean="0"/>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To ensure that your program is readable to both computer and human eyes, make sure that you structure your programs in a way that coherent on what the purpose of the program is. This will also eliminate many of the bugs that occur in your code.</a:t>
            </a:r>
            <a:endParaRPr lang="en-US" b="0" dirty="0" smtClean="0"/>
          </a:p>
          <a:p>
            <a:r>
              <a:rPr lang="en-US" dirty="0" smtClean="0"/>
              <a:t/>
            </a:r>
            <a:br>
              <a:rPr lang="en-US" dirty="0" smtClean="0"/>
            </a:br>
            <a:r>
              <a:rPr lang="en-US" sz="1100" b="0" i="0" kern="1200" dirty="0" smtClean="0">
                <a:solidFill>
                  <a:schemeClr val="tx1"/>
                </a:solidFill>
                <a:latin typeface="+mn-lt"/>
                <a:ea typeface="+mn-ea"/>
                <a:cs typeface="+mn-cs"/>
              </a:rPr>
              <a:t>Inputs are Boolean values: 1 or 0, GPIO.HIGH or GPIO.LOW, True or False (this corresponds to the voltage on the port: 0V=0 or 3.3V=1)</a:t>
            </a:r>
            <a:br>
              <a:rPr lang="en-US" sz="1100" b="0" i="0" kern="1200" dirty="0" smtClean="0">
                <a:solidFill>
                  <a:schemeClr val="tx1"/>
                </a:solidFill>
                <a:latin typeface="+mn-lt"/>
                <a:ea typeface="+mn-ea"/>
                <a:cs typeface="+mn-cs"/>
              </a:rPr>
            </a:br>
            <a:endParaRPr lang="en-US" sz="1100" b="0" i="0" kern="1200" dirty="0" smtClean="0">
              <a:solidFill>
                <a:schemeClr val="tx1"/>
              </a:solidFill>
              <a:latin typeface="+mn-lt"/>
              <a:ea typeface="+mn-ea"/>
              <a:cs typeface="+mn-cs"/>
            </a:endParaRPr>
          </a:p>
          <a:p>
            <a:endParaRPr lang="en-US" b="0"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rtl="0"/>
            <a:r>
              <a:rPr lang="en-US" sz="1100" b="0" i="0" u="none" strike="noStrike" kern="1200" dirty="0" smtClean="0">
                <a:solidFill>
                  <a:schemeClr val="tx1"/>
                </a:solidFill>
                <a:latin typeface="+mn-lt"/>
                <a:ea typeface="+mn-ea"/>
                <a:cs typeface="+mn-cs"/>
              </a:rPr>
              <a:t>Writing the Code (led.py)</a:t>
            </a:r>
            <a:endParaRPr lang="en-US" b="1" dirty="0" smtClean="0"/>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To ensure that your program is readable to both computer and human eyes, make sure that you structure your programs in a way that coherent on what the purpose of the program is. This will also eliminate many of the bugs that occur in your code.</a:t>
            </a:r>
            <a:endParaRPr lang="en-US" b="0" dirty="0" smtClean="0"/>
          </a:p>
          <a:p>
            <a:r>
              <a:rPr lang="en-US" dirty="0" smtClean="0"/>
              <a:t/>
            </a:r>
            <a:br>
              <a:rPr lang="en-US" dirty="0" smtClean="0"/>
            </a:br>
            <a:endParaRPr lang="en-US" b="0"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val="758949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rtl="0"/>
            <a:r>
              <a:rPr lang="en-US" sz="1100" b="0" i="0" u="none" strike="noStrike" kern="1200" dirty="0" smtClean="0">
                <a:solidFill>
                  <a:schemeClr val="tx1"/>
                </a:solidFill>
                <a:latin typeface="+mn-lt"/>
                <a:ea typeface="+mn-ea"/>
                <a:cs typeface="+mn-cs"/>
              </a:rPr>
              <a:t>Writing the Code (led.py)</a:t>
            </a:r>
            <a:endParaRPr lang="en-US" b="1" dirty="0" smtClean="0"/>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To ensure that your program is readable to both computer and human eyes, make sure that you structure your programs in a way that coherent on what the purpose of the program is. This will also eliminate many of the bugs that occur in your code.</a:t>
            </a:r>
            <a:endParaRPr lang="en-US" b="0" dirty="0" smtClean="0"/>
          </a:p>
          <a:p>
            <a:r>
              <a:rPr lang="en-US" dirty="0" smtClean="0"/>
              <a:t/>
            </a:r>
            <a:br>
              <a:rPr lang="en-US" dirty="0" smtClean="0"/>
            </a:br>
            <a:endParaRPr lang="en-US" b="0"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val="3315272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52351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Electricity is a natural phenomenon that occurs throughout nature and takes many different forms. In this tutorial we’ll focus on current electricity: the stuff that powers our electronic gadgets. Our goal is NOT</a:t>
            </a:r>
            <a:r>
              <a:rPr lang="en-US" sz="1100" b="0" i="0" kern="1200" baseline="0" dirty="0" smtClean="0">
                <a:solidFill>
                  <a:schemeClr val="tx1"/>
                </a:solidFill>
                <a:latin typeface="+mn-lt"/>
                <a:ea typeface="+mn-ea"/>
                <a:cs typeface="+mn-cs"/>
              </a:rPr>
              <a:t> </a:t>
            </a:r>
            <a:r>
              <a:rPr lang="en-US" sz="1100" b="0" i="0" kern="1200" dirty="0" smtClean="0">
                <a:solidFill>
                  <a:schemeClr val="tx1"/>
                </a:solidFill>
                <a:latin typeface="+mn-lt"/>
                <a:ea typeface="+mn-ea"/>
                <a:cs typeface="+mn-cs"/>
              </a:rPr>
              <a:t>to understand how electricity flows from a power source through wires, lighting up LEDs, spinning motors, and powering our communication devices.</a:t>
            </a:r>
          </a:p>
          <a:p>
            <a:pPr lvl="0" rtl="0">
              <a:spcBef>
                <a:spcPts val="0"/>
              </a:spcBef>
              <a:buNone/>
            </a:pPr>
            <a:r>
              <a:rPr lang="en-US" sz="1100" b="0" i="0" kern="1200" dirty="0" smtClean="0">
                <a:solidFill>
                  <a:schemeClr val="tx1"/>
                </a:solidFill>
                <a:latin typeface="+mn-lt"/>
                <a:ea typeface="+mn-ea"/>
                <a:cs typeface="+mn-cs"/>
              </a:rPr>
              <a:t>Electricity is briefly defined as the </a:t>
            </a:r>
            <a:r>
              <a:rPr lang="en-US" sz="1100" b="1" i="0" kern="1200" dirty="0" smtClean="0">
                <a:solidFill>
                  <a:schemeClr val="tx1"/>
                </a:solidFill>
                <a:latin typeface="+mn-lt"/>
                <a:ea typeface="+mn-ea"/>
                <a:cs typeface="+mn-cs"/>
              </a:rPr>
              <a:t>flow of electric charge,</a:t>
            </a:r>
            <a:r>
              <a:rPr lang="en-US" sz="1100" b="0" i="0" kern="1200" dirty="0" smtClean="0">
                <a:solidFill>
                  <a:schemeClr val="tx1"/>
                </a:solidFill>
                <a:latin typeface="+mn-lt"/>
                <a:ea typeface="+mn-ea"/>
                <a:cs typeface="+mn-cs"/>
              </a:rPr>
              <a:t> but there’s so much behind that simple statement. Where do the charges come from? How do we move them? Where do they move to? How does an electric charge cause mechanical motion or make things light up? So many questions! To begin to explain what electricity is we need to zoom way in, beyond the matter and molecules, to the atoms that make up everything we interact with in life.</a:t>
            </a:r>
          </a:p>
          <a:p>
            <a:pPr lvl="0" rtl="0">
              <a:spcBef>
                <a:spcPts val="0"/>
              </a:spcBef>
              <a:buNone/>
            </a:pPr>
            <a:r>
              <a:rPr lang="en-US" sz="1100" b="0" i="0" kern="1200" dirty="0" smtClean="0">
                <a:solidFill>
                  <a:schemeClr val="tx1"/>
                </a:solidFill>
                <a:latin typeface="+mn-lt"/>
                <a:ea typeface="+mn-ea"/>
                <a:cs typeface="+mn-cs"/>
              </a:rPr>
              <a:t>We do</a:t>
            </a:r>
            <a:r>
              <a:rPr lang="en-US" sz="1100" b="0" i="0" kern="1200" baseline="0" dirty="0" smtClean="0">
                <a:solidFill>
                  <a:schemeClr val="tx1"/>
                </a:solidFill>
                <a:latin typeface="+mn-lt"/>
                <a:ea typeface="+mn-ea"/>
                <a:cs typeface="+mn-cs"/>
              </a:rPr>
              <a:t> not have time to discuss and explain all of those concepts in this class, instead, we will focus on the electric circuit, and how its basic concept, and how it works.</a:t>
            </a:r>
            <a:endParaRPr lang="en-US" dirty="0" smtClean="0"/>
          </a:p>
        </p:txBody>
      </p:sp>
    </p:spTree>
    <p:extLst>
      <p:ext uri="{BB962C8B-B14F-4D97-AF65-F5344CB8AC3E}">
        <p14:creationId xmlns:p14="http://schemas.microsoft.com/office/powerpoint/2010/main" val="148032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0" i="0" kern="1200" dirty="0" smtClean="0">
                <a:solidFill>
                  <a:schemeClr val="tx1"/>
                </a:solidFill>
                <a:latin typeface="+mn-lt"/>
                <a:ea typeface="+mn-ea"/>
                <a:cs typeface="+mn-cs"/>
              </a:rPr>
              <a:t>We define voltage as the amount of potential energy between two points on a circuit. One point has more charge than another. This difference in charge between the two points is called voltage.</a:t>
            </a:r>
          </a:p>
          <a:p>
            <a:pPr lvl="0" rtl="0">
              <a:spcBef>
                <a:spcPts val="0"/>
              </a:spcBef>
              <a:buNone/>
            </a:pPr>
            <a:r>
              <a:rPr lang="en-US" sz="1100" b="0" i="0" kern="1200" dirty="0" smtClean="0">
                <a:solidFill>
                  <a:schemeClr val="tx1"/>
                </a:solidFill>
                <a:latin typeface="+mn-lt"/>
                <a:ea typeface="+mn-ea"/>
                <a:cs typeface="+mn-cs"/>
              </a:rPr>
              <a:t>It is measured in volts, which, technically, is the potential energy difference between two points that will impart one joule of energy per coulomb of charge that passes through it (don’t panic if this makes no sense, all will be explained). The unit “volt” is named after the Italian physicist </a:t>
            </a:r>
            <a:r>
              <a:rPr lang="en-US" sz="1100" b="0" i="0" u="none" strike="noStrike" kern="1200" dirty="0" smtClean="0">
                <a:solidFill>
                  <a:schemeClr val="tx1"/>
                </a:solidFill>
                <a:latin typeface="+mn-lt"/>
                <a:ea typeface="+mn-ea"/>
                <a:cs typeface="+mn-cs"/>
                <a:hlinkClick r:id="rId3"/>
              </a:rPr>
              <a:t>Alessandro Volta</a:t>
            </a:r>
            <a:r>
              <a:rPr lang="en-US" sz="1100" b="0" i="0" kern="1200" dirty="0" smtClean="0">
                <a:solidFill>
                  <a:schemeClr val="tx1"/>
                </a:solidFill>
                <a:latin typeface="+mn-lt"/>
                <a:ea typeface="+mn-ea"/>
                <a:cs typeface="+mn-cs"/>
              </a:rPr>
              <a:t> who invented what is considered the first chemical battery. Voltage is represented in equations and schematics by the letter “V”.</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We can think of this tank as a battery, a place where we store a certain amount of energy and then release it. If we drain our tank a certain amount, the pressure created at the end of the hose goes down. We can think of this as decreasing voltage, like when a flashlight gets dimmer as the batteries run down. There is also a decrease in the amount of water that will flow through the hose. Less pressure means less water is flowing, which brings us to current.</a:t>
            </a: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Let’s say now that we have two tanks, each with a hose coming from the bottom. Each tank has the exact same amount of water, but the hose on one tank is narrower than the hose on the other.</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We measure the same amount of pressure at the end of either hose, but when the water begins to flow, the flow rate of the water in the tank with the narrower hose will be less than the flow rate of the water in the tank with the wider hose. In electrical terms, the current through the narrower hose is less than the current through the wider hose. If we want the flow to be the same through both hoses, we have to increase the amount of water (charge) in the tank with the narrower hose.</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This increases the pressure (voltage) at the end of the narrower hose, pushing more water through the tank. This is analogous to an increase in voltage that causes an increase in current.</a:t>
            </a:r>
          </a:p>
          <a:p>
            <a:pPr lvl="0" rtl="0">
              <a:spcBef>
                <a:spcPts val="0"/>
              </a:spcBef>
              <a:buNone/>
            </a:pPr>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Now we’re starting to see the relationship between voltage and current. But there is a third factor to be considered here: the width of the hose. In this analogy, the width of the hose is the resistance. This means we need to add another term to our model:</a:t>
            </a:r>
          </a:p>
          <a:p>
            <a:r>
              <a:rPr lang="en-US" sz="1100" b="0" i="0" kern="1200" dirty="0" smtClean="0">
                <a:solidFill>
                  <a:schemeClr val="tx1"/>
                </a:solidFill>
                <a:latin typeface="+mn-lt"/>
                <a:ea typeface="+mn-ea"/>
                <a:cs typeface="+mn-cs"/>
              </a:rPr>
              <a:t>Water = Charge (measured in Coulombs)</a:t>
            </a:r>
          </a:p>
          <a:p>
            <a:r>
              <a:rPr lang="en-US" sz="1100" b="0" i="0" kern="1200" dirty="0" smtClean="0">
                <a:solidFill>
                  <a:schemeClr val="tx1"/>
                </a:solidFill>
                <a:latin typeface="+mn-lt"/>
                <a:ea typeface="+mn-ea"/>
                <a:cs typeface="+mn-cs"/>
              </a:rPr>
              <a:t>Pressure = Voltage (measured in Volts)</a:t>
            </a:r>
          </a:p>
          <a:p>
            <a:r>
              <a:rPr lang="en-US" sz="1100" b="0" i="0" kern="1200" dirty="0" smtClean="0">
                <a:solidFill>
                  <a:schemeClr val="tx1"/>
                </a:solidFill>
                <a:latin typeface="+mn-lt"/>
                <a:ea typeface="+mn-ea"/>
                <a:cs typeface="+mn-cs"/>
              </a:rPr>
              <a:t>Flow = Current (measured in Amperes, or “Amps” for short)</a:t>
            </a:r>
          </a:p>
          <a:p>
            <a:r>
              <a:rPr lang="en-US" sz="1100" b="1" i="0" kern="1200" dirty="0" smtClean="0">
                <a:solidFill>
                  <a:schemeClr val="tx1"/>
                </a:solidFill>
                <a:latin typeface="+mn-lt"/>
                <a:ea typeface="+mn-ea"/>
                <a:cs typeface="+mn-cs"/>
              </a:rPr>
              <a:t>Hose Width = Resistance</a:t>
            </a:r>
            <a:endParaRPr lang="en-US" sz="1100" b="0" i="0" kern="1200" dirty="0" smtClean="0">
              <a:solidFill>
                <a:schemeClr val="tx1"/>
              </a:solidFill>
              <a:latin typeface="+mn-lt"/>
              <a:ea typeface="+mn-ea"/>
              <a:cs typeface="+mn-cs"/>
            </a:endParaRPr>
          </a:p>
          <a:p>
            <a:pPr lvl="0" rtl="0">
              <a:spcBef>
                <a:spcPts val="0"/>
              </a:spcBef>
              <a:buNone/>
            </a:pP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It stands to reason that we can’t fit as much volume through a narrow pipe than a wider one at the same pressure. This is resistance. The narrow pipe “resists” the flow of water through it even though the water is at the same pressure as the tank with the wider pipe.</a:t>
            </a:r>
          </a:p>
          <a:p>
            <a:pPr lvl="0" rtl="0">
              <a:spcBef>
                <a:spcPts val="0"/>
              </a:spcBef>
              <a:buNone/>
            </a:pPr>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In electrical terms, this is represented by two circuits with equal voltages and different resistances. The circuit with the higher resistance will allow less charge to flow, meaning the circuit with higher resistance has less current flowing through it.</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This brings us back to Georg Ohm. Ohm defines the unit of resistance of “1 Ohm” as the resistance between two points in a conductor where the application of 1 volt will push 1 ampere, or 6.241×10</a:t>
            </a:r>
            <a:r>
              <a:rPr lang="en-US" sz="1100" b="0" i="0" kern="1200" baseline="30000" dirty="0" smtClean="0">
                <a:solidFill>
                  <a:schemeClr val="tx1"/>
                </a:solidFill>
                <a:latin typeface="+mn-lt"/>
                <a:ea typeface="+mn-ea"/>
                <a:cs typeface="+mn-cs"/>
              </a:rPr>
              <a:t>18</a:t>
            </a:r>
            <a:r>
              <a:rPr lang="en-US" sz="1100" b="0" i="0" kern="1200" dirty="0" smtClean="0">
                <a:solidFill>
                  <a:schemeClr val="tx1"/>
                </a:solidFill>
                <a:latin typeface="+mn-lt"/>
                <a:ea typeface="+mn-ea"/>
                <a:cs typeface="+mn-cs"/>
              </a:rPr>
              <a:t> electrons. This value is usually represented in schematics with the </a:t>
            </a:r>
            <a:r>
              <a:rPr lang="en-US" sz="1100" b="0" i="0" kern="1200" dirty="0" err="1" smtClean="0">
                <a:solidFill>
                  <a:schemeClr val="tx1"/>
                </a:solidFill>
                <a:latin typeface="+mn-lt"/>
                <a:ea typeface="+mn-ea"/>
                <a:cs typeface="+mn-cs"/>
              </a:rPr>
              <a:t>greek</a:t>
            </a:r>
            <a:r>
              <a:rPr lang="en-US" sz="1100" b="0" i="0" kern="1200" dirty="0" smtClean="0">
                <a:solidFill>
                  <a:schemeClr val="tx1"/>
                </a:solidFill>
                <a:latin typeface="+mn-lt"/>
                <a:ea typeface="+mn-ea"/>
                <a:cs typeface="+mn-cs"/>
              </a:rPr>
              <a:t> letter “Ω”, which is called omega, and pronounced “ohm”.</a:t>
            </a:r>
          </a:p>
          <a:p>
            <a:pPr lvl="0" rtl="0">
              <a:spcBef>
                <a:spcPts val="0"/>
              </a:spcBef>
              <a:buNone/>
            </a:pP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a:t>
            </a:r>
            <a:r>
              <a:rPr lang="en-US" baseline="0" dirty="0" smtClean="0"/>
              <a:t> notes:</a:t>
            </a:r>
          </a:p>
          <a:p>
            <a:r>
              <a:rPr lang="en-US" sz="1100" b="0" i="0" kern="1200" dirty="0" smtClean="0">
                <a:solidFill>
                  <a:schemeClr val="tx1"/>
                </a:solidFill>
                <a:latin typeface="+mn-lt"/>
                <a:ea typeface="+mn-ea"/>
                <a:cs typeface="+mn-cs"/>
              </a:rPr>
              <a:t>Let’s say, for example, that we have a circuit with the potential of 1 volt, a current of 1 amp, and resistance of 1 ohm. Using Ohm’s Law we can say:</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Let’s say this represents our tank with a wide hose. The amount of water in the tank is defined as 1 volt and the “narrowness” (resistance to flow) of the hose is defined as 1 ohm. Using Ohms Law, this gives us a flow (current) of 1 amp.</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Using this analogy, let’s now look at the tank with the narrow hose. Because the hose is narrower, its resistance to flow is higher. Let’s define this resistance as 2 ohms. The amount of water in the tank is the same as the other tank, so, using Ohm’s Law, our equation for the tank with the narrow hose is.</a:t>
            </a:r>
            <a:r>
              <a:rPr lang="en-US" sz="1100" b="0" i="0" kern="1200" baseline="0" dirty="0" smtClean="0">
                <a:solidFill>
                  <a:schemeClr val="tx1"/>
                </a:solidFill>
                <a:latin typeface="+mn-lt"/>
                <a:ea typeface="+mn-ea"/>
                <a:cs typeface="+mn-cs"/>
              </a:rPr>
              <a:t> </a:t>
            </a:r>
          </a:p>
          <a:p>
            <a:endParaRPr lang="en-US" sz="1100" b="0" i="0" kern="1200" baseline="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But what is the current? Because the resistance is greater, and the voltage is the same, this gives us a current value of 0.5 amps.</a:t>
            </a:r>
            <a:endParaRPr dirty="0"/>
          </a:p>
        </p:txBody>
      </p:sp>
    </p:spTree>
    <p:extLst>
      <p:ext uri="{BB962C8B-B14F-4D97-AF65-F5344CB8AC3E}">
        <p14:creationId xmlns:p14="http://schemas.microsoft.com/office/powerpoint/2010/main" val="7589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a:t>
            </a:r>
            <a:r>
              <a:rPr lang="en-US" baseline="0" dirty="0" smtClean="0"/>
              <a:t> notes:</a:t>
            </a:r>
          </a:p>
          <a:p>
            <a:pPr lvl="0" rtl="0">
              <a:spcBef>
                <a:spcPts val="0"/>
              </a:spcBef>
              <a:buNone/>
            </a:pPr>
            <a:endParaRPr lang="en-US" baseline="0" dirty="0" smtClean="0"/>
          </a:p>
          <a:p>
            <a:r>
              <a:rPr lang="en-US" sz="1100" b="0" i="0" kern="1200" dirty="0" smtClean="0">
                <a:solidFill>
                  <a:schemeClr val="tx1"/>
                </a:solidFill>
                <a:latin typeface="+mn-lt"/>
                <a:ea typeface="+mn-ea"/>
                <a:cs typeface="+mn-cs"/>
              </a:rPr>
              <a:t>Resistors are electronic components which have a specific, never-changing </a:t>
            </a:r>
            <a:r>
              <a:rPr lang="en-US" sz="1100" b="0" i="0" u="none" strike="noStrike" kern="1200" dirty="0" smtClean="0">
                <a:solidFill>
                  <a:schemeClr val="tx1"/>
                </a:solidFill>
                <a:latin typeface="+mn-lt"/>
                <a:ea typeface="+mn-ea"/>
                <a:cs typeface="+mn-cs"/>
                <a:hlinkClick r:id="rId3"/>
              </a:rPr>
              <a:t>electrical resistance</a:t>
            </a:r>
            <a:r>
              <a:rPr lang="en-US" sz="1100" b="0" i="0" kern="1200" dirty="0" smtClean="0">
                <a:solidFill>
                  <a:schemeClr val="tx1"/>
                </a:solidFill>
                <a:latin typeface="+mn-lt"/>
                <a:ea typeface="+mn-ea"/>
                <a:cs typeface="+mn-cs"/>
              </a:rPr>
              <a:t>. The resistor’s resistance </a:t>
            </a:r>
            <a:r>
              <a:rPr lang="en-US" sz="1100" b="1" i="0" kern="1200" dirty="0" smtClean="0">
                <a:solidFill>
                  <a:schemeClr val="tx1"/>
                </a:solidFill>
                <a:latin typeface="+mn-lt"/>
                <a:ea typeface="+mn-ea"/>
                <a:cs typeface="+mn-cs"/>
              </a:rPr>
              <a:t>limits the flow of electrons</a:t>
            </a:r>
            <a:r>
              <a:rPr lang="en-US" sz="1100" b="0" i="0" kern="1200" dirty="0" smtClean="0">
                <a:solidFill>
                  <a:schemeClr val="tx1"/>
                </a:solidFill>
                <a:latin typeface="+mn-lt"/>
                <a:ea typeface="+mn-ea"/>
                <a:cs typeface="+mn-cs"/>
              </a:rPr>
              <a:t> through a circuit.</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They are </a:t>
            </a:r>
            <a:r>
              <a:rPr lang="en-US" sz="1100" b="1" i="0" kern="1200" dirty="0" smtClean="0">
                <a:solidFill>
                  <a:schemeClr val="tx1"/>
                </a:solidFill>
                <a:latin typeface="+mn-lt"/>
                <a:ea typeface="+mn-ea"/>
                <a:cs typeface="+mn-cs"/>
              </a:rPr>
              <a:t>passive</a:t>
            </a:r>
            <a:r>
              <a:rPr lang="en-US" sz="1100" b="0" i="0" kern="1200" dirty="0" smtClean="0">
                <a:solidFill>
                  <a:schemeClr val="tx1"/>
                </a:solidFill>
                <a:latin typeface="+mn-lt"/>
                <a:ea typeface="+mn-ea"/>
                <a:cs typeface="+mn-cs"/>
              </a:rPr>
              <a:t> components, meaning they only consume power (and can’t generate it). Resistors are usually added to circuits where they complement </a:t>
            </a:r>
            <a:r>
              <a:rPr lang="en-US" sz="1100" b="1" i="0" kern="1200" dirty="0" smtClean="0">
                <a:solidFill>
                  <a:schemeClr val="tx1"/>
                </a:solidFill>
                <a:latin typeface="+mn-lt"/>
                <a:ea typeface="+mn-ea"/>
                <a:cs typeface="+mn-cs"/>
              </a:rPr>
              <a:t>active</a:t>
            </a:r>
            <a:r>
              <a:rPr lang="en-US" sz="1100" b="0" i="0" kern="1200" dirty="0" smtClean="0">
                <a:solidFill>
                  <a:schemeClr val="tx1"/>
                </a:solidFill>
                <a:latin typeface="+mn-lt"/>
                <a:ea typeface="+mn-ea"/>
                <a:cs typeface="+mn-cs"/>
              </a:rPr>
              <a:t> components like op-amps, microcontrollers, and other </a:t>
            </a:r>
            <a:r>
              <a:rPr lang="en-US" sz="1100" b="0" i="0" u="none" strike="noStrike" kern="1200" dirty="0" smtClean="0">
                <a:solidFill>
                  <a:schemeClr val="tx1"/>
                </a:solidFill>
                <a:latin typeface="+mn-lt"/>
                <a:ea typeface="+mn-ea"/>
                <a:cs typeface="+mn-cs"/>
                <a:hlinkClick r:id="rId4"/>
              </a:rPr>
              <a:t>integrated circuits</a:t>
            </a:r>
            <a:r>
              <a:rPr lang="en-US" sz="1100" b="0" i="0" kern="1200" dirty="0" smtClean="0">
                <a:solidFill>
                  <a:schemeClr val="tx1"/>
                </a:solidFill>
                <a:latin typeface="+mn-lt"/>
                <a:ea typeface="+mn-ea"/>
                <a:cs typeface="+mn-cs"/>
              </a:rPr>
              <a:t>. Commonly resistors are used to limit current, </a:t>
            </a:r>
            <a:r>
              <a:rPr lang="en-US" sz="1100" b="0" i="0" u="none" strike="noStrike" kern="1200" dirty="0" smtClean="0">
                <a:solidFill>
                  <a:schemeClr val="tx1"/>
                </a:solidFill>
                <a:latin typeface="+mn-lt"/>
                <a:ea typeface="+mn-ea"/>
                <a:cs typeface="+mn-cs"/>
                <a:hlinkClick r:id="rId5"/>
              </a:rPr>
              <a:t>divide voltages</a:t>
            </a:r>
            <a:r>
              <a:rPr lang="en-US" sz="1100" b="0" i="0" kern="1200" dirty="0" smtClean="0">
                <a:solidFill>
                  <a:schemeClr val="tx1"/>
                </a:solidFill>
                <a:latin typeface="+mn-lt"/>
                <a:ea typeface="+mn-ea"/>
                <a:cs typeface="+mn-cs"/>
              </a:rPr>
              <a:t>, and </a:t>
            </a:r>
            <a:r>
              <a:rPr lang="en-US" sz="1100" b="0" i="0" u="none" strike="noStrike" kern="1200" dirty="0" smtClean="0">
                <a:solidFill>
                  <a:schemeClr val="tx1"/>
                </a:solidFill>
                <a:latin typeface="+mn-lt"/>
                <a:ea typeface="+mn-ea"/>
                <a:cs typeface="+mn-cs"/>
                <a:hlinkClick r:id="rId6"/>
              </a:rPr>
              <a:t>pull-up I/O lines</a:t>
            </a:r>
            <a:r>
              <a:rPr lang="en-US" sz="1100" b="0" i="0" kern="1200" dirty="0" smtClean="0">
                <a:solidFill>
                  <a:schemeClr val="tx1"/>
                </a:solidFill>
                <a:latin typeface="+mn-lt"/>
                <a:ea typeface="+mn-ea"/>
                <a:cs typeface="+mn-cs"/>
              </a:rPr>
              <a:t>.</a:t>
            </a:r>
          </a:p>
          <a:p>
            <a:pPr lvl="0" rtl="0">
              <a:spcBef>
                <a:spcPts val="0"/>
              </a:spcBef>
              <a:buNone/>
            </a:pPr>
            <a:endParaRPr lang="en-US" baseline="0" dirty="0" smtClean="0"/>
          </a:p>
          <a:p>
            <a:pPr lvl="0" rtl="0">
              <a:spcBef>
                <a:spcPts val="0"/>
              </a:spcBef>
              <a:buNone/>
            </a:pPr>
            <a:r>
              <a:rPr lang="en-US" sz="1100" b="0" i="0" kern="1200" dirty="0" smtClean="0">
                <a:solidFill>
                  <a:schemeClr val="tx1"/>
                </a:solidFill>
                <a:latin typeface="+mn-lt"/>
                <a:ea typeface="+mn-ea"/>
                <a:cs typeface="+mn-cs"/>
              </a:rPr>
              <a:t>The electrical resistance of a resistor is measured in </a:t>
            </a:r>
            <a:r>
              <a:rPr lang="en-US" sz="1100" b="1" i="0" kern="1200" dirty="0" smtClean="0">
                <a:solidFill>
                  <a:schemeClr val="tx1"/>
                </a:solidFill>
                <a:latin typeface="+mn-lt"/>
                <a:ea typeface="+mn-ea"/>
                <a:cs typeface="+mn-cs"/>
              </a:rPr>
              <a:t>ohms</a:t>
            </a:r>
            <a:r>
              <a:rPr lang="en-US" sz="1100" b="0" i="0" kern="1200" dirty="0" smtClean="0">
                <a:solidFill>
                  <a:schemeClr val="tx1"/>
                </a:solidFill>
                <a:latin typeface="+mn-lt"/>
                <a:ea typeface="+mn-ea"/>
                <a:cs typeface="+mn-cs"/>
              </a:rPr>
              <a:t>. The symbol for an ohm is the </a:t>
            </a:r>
            <a:r>
              <a:rPr lang="en-US" sz="1100" b="0" i="0" kern="1200" dirty="0" err="1" smtClean="0">
                <a:solidFill>
                  <a:schemeClr val="tx1"/>
                </a:solidFill>
                <a:latin typeface="+mn-lt"/>
                <a:ea typeface="+mn-ea"/>
                <a:cs typeface="+mn-cs"/>
              </a:rPr>
              <a:t>greek</a:t>
            </a:r>
            <a:r>
              <a:rPr lang="en-US" sz="1100" b="0" i="0" kern="1200" dirty="0" smtClean="0">
                <a:solidFill>
                  <a:schemeClr val="tx1"/>
                </a:solidFill>
                <a:latin typeface="+mn-lt"/>
                <a:ea typeface="+mn-ea"/>
                <a:cs typeface="+mn-cs"/>
              </a:rPr>
              <a:t> capital-omega: Ω. The (somewhat roundabout) definition of 1Ω is the resistance between two points where 1 volt (1V) of applied potential energy will push 1 ampere (1A) of current.</a:t>
            </a:r>
            <a:endParaRPr lang="en-US" baseline="0" dirty="0" smtClean="0"/>
          </a:p>
        </p:txBody>
      </p:sp>
    </p:spTree>
    <p:extLst>
      <p:ext uri="{BB962C8B-B14F-4D97-AF65-F5344CB8AC3E}">
        <p14:creationId xmlns:p14="http://schemas.microsoft.com/office/powerpoint/2010/main" val="75894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Teacher notes:</a:t>
            </a:r>
          </a:p>
          <a:p>
            <a:pPr lvl="0" rtl="0">
              <a:spcBef>
                <a:spcPts val="0"/>
              </a:spcBef>
              <a:buNone/>
            </a:pPr>
            <a:r>
              <a:rPr lang="en-US" sz="1100" b="1" i="0" kern="1200" dirty="0" smtClean="0">
                <a:solidFill>
                  <a:schemeClr val="tx1"/>
                </a:solidFill>
                <a:latin typeface="+mn-lt"/>
                <a:ea typeface="+mn-ea"/>
                <a:cs typeface="+mn-cs"/>
              </a:rPr>
              <a:t>This circular path, which is always required to get electricity to flow and do something useful, is called a circuit.</a:t>
            </a:r>
            <a:endParaRPr lang="en-US" dirty="0" smtClean="0"/>
          </a:p>
          <a:p>
            <a:r>
              <a:rPr lang="en-US" sz="1100" b="0" i="0" kern="1200" dirty="0" smtClean="0">
                <a:solidFill>
                  <a:schemeClr val="tx1"/>
                </a:solidFill>
                <a:latin typeface="+mn-lt"/>
                <a:ea typeface="+mn-ea"/>
                <a:cs typeface="+mn-cs"/>
              </a:rPr>
              <a:t>You’ve probably heard that a battery or a wall outlet has a certain number of </a:t>
            </a:r>
            <a:r>
              <a:rPr lang="en-US" sz="1100" b="1" i="0" kern="1200" dirty="0" smtClean="0">
                <a:solidFill>
                  <a:schemeClr val="tx1"/>
                </a:solidFill>
                <a:latin typeface="+mn-lt"/>
                <a:ea typeface="+mn-ea"/>
                <a:cs typeface="+mn-cs"/>
              </a:rPr>
              <a:t>volts</a:t>
            </a:r>
            <a:r>
              <a:rPr lang="en-US" sz="1100" b="0" i="0" kern="1200" dirty="0" smtClean="0">
                <a:solidFill>
                  <a:schemeClr val="tx1"/>
                </a:solidFill>
                <a:latin typeface="+mn-lt"/>
                <a:ea typeface="+mn-ea"/>
                <a:cs typeface="+mn-cs"/>
              </a:rPr>
              <a:t>. This is a measurement of the electrical </a:t>
            </a:r>
            <a:r>
              <a:rPr lang="en-US" sz="1100" b="1" i="0" kern="1200" dirty="0" smtClean="0">
                <a:solidFill>
                  <a:schemeClr val="tx1"/>
                </a:solidFill>
                <a:latin typeface="+mn-lt"/>
                <a:ea typeface="+mn-ea"/>
                <a:cs typeface="+mn-cs"/>
              </a:rPr>
              <a:t>potential</a:t>
            </a:r>
            <a:r>
              <a:rPr lang="en-US" sz="1100" b="0" i="0" kern="1200" dirty="0" smtClean="0">
                <a:solidFill>
                  <a:schemeClr val="tx1"/>
                </a:solidFill>
                <a:latin typeface="+mn-lt"/>
                <a:ea typeface="+mn-ea"/>
                <a:cs typeface="+mn-cs"/>
              </a:rPr>
              <a:t> produced by the battery, or the utility grid connected to the wall outlet.</a:t>
            </a:r>
          </a:p>
          <a:p>
            <a:r>
              <a:rPr lang="en-US" sz="1100" b="0" i="0" kern="1200" dirty="0" smtClean="0">
                <a:solidFill>
                  <a:schemeClr val="tx1"/>
                </a:solidFill>
                <a:latin typeface="+mn-lt"/>
                <a:ea typeface="+mn-ea"/>
                <a:cs typeface="+mn-cs"/>
              </a:rPr>
              <a:t>All those volts are sitting there waiting for you to use them, but there’s a catch: </a:t>
            </a:r>
            <a:r>
              <a:rPr lang="en-US" sz="1100" b="1" i="0" kern="1200" dirty="0" smtClean="0">
                <a:solidFill>
                  <a:schemeClr val="tx1"/>
                </a:solidFill>
                <a:latin typeface="+mn-lt"/>
                <a:ea typeface="+mn-ea"/>
                <a:cs typeface="+mn-cs"/>
              </a:rPr>
              <a:t>in order for electricity to do any work, it needs to be able to move</a:t>
            </a:r>
            <a:r>
              <a:rPr lang="en-US" sz="1100" b="0" i="0" kern="1200" dirty="0" smtClean="0">
                <a:solidFill>
                  <a:schemeClr val="tx1"/>
                </a:solidFill>
                <a:latin typeface="+mn-lt"/>
                <a:ea typeface="+mn-ea"/>
                <a:cs typeface="+mn-cs"/>
              </a:rPr>
              <a:t>. It’s kind of like a blown-up balloon; if you pinch it off, there is air in there that </a:t>
            </a:r>
            <a:r>
              <a:rPr lang="en-US" sz="1100" b="0" i="1" kern="1200" dirty="0" smtClean="0">
                <a:solidFill>
                  <a:schemeClr val="tx1"/>
                </a:solidFill>
                <a:latin typeface="+mn-lt"/>
                <a:ea typeface="+mn-ea"/>
                <a:cs typeface="+mn-cs"/>
              </a:rPr>
              <a:t>could</a:t>
            </a:r>
            <a:r>
              <a:rPr lang="en-US" sz="1100" b="0" i="0" kern="1200" dirty="0" smtClean="0">
                <a:solidFill>
                  <a:schemeClr val="tx1"/>
                </a:solidFill>
                <a:latin typeface="+mn-lt"/>
                <a:ea typeface="+mn-ea"/>
                <a:cs typeface="+mn-cs"/>
              </a:rPr>
              <a:t> do something if it’s released, but it won’t actually do anything until you let it out.</a:t>
            </a:r>
          </a:p>
          <a:p>
            <a:pPr lvl="0" rtl="0">
              <a:spcBef>
                <a:spcPts val="0"/>
              </a:spcBef>
              <a:buNone/>
            </a:pPr>
            <a:endParaRPr lang="en-US" dirty="0" smtClean="0"/>
          </a:p>
          <a:p>
            <a:pPr lvl="0" rtl="0">
              <a:spcBef>
                <a:spcPts val="0"/>
              </a:spcBef>
              <a:buNone/>
            </a:pPr>
            <a:r>
              <a:rPr lang="en-US" sz="1100" b="0" i="0" kern="1200" dirty="0" smtClean="0">
                <a:solidFill>
                  <a:schemeClr val="tx1"/>
                </a:solidFill>
                <a:latin typeface="+mn-lt"/>
                <a:ea typeface="+mn-ea"/>
                <a:cs typeface="+mn-cs"/>
              </a:rPr>
              <a:t>What makes electricity move? </a:t>
            </a:r>
            <a:r>
              <a:rPr lang="en-US" sz="1100" b="1" i="0" kern="1200" dirty="0" smtClean="0">
                <a:solidFill>
                  <a:schemeClr val="tx1"/>
                </a:solidFill>
                <a:latin typeface="+mn-lt"/>
                <a:ea typeface="+mn-ea"/>
                <a:cs typeface="+mn-cs"/>
              </a:rPr>
              <a:t>Electricity wants to flow from a higher voltage to a lower voltage.</a:t>
            </a:r>
            <a:r>
              <a:rPr lang="en-US" sz="1100" b="0" i="0" kern="1200" dirty="0" smtClean="0">
                <a:solidFill>
                  <a:schemeClr val="tx1"/>
                </a:solidFill>
                <a:latin typeface="+mn-lt"/>
                <a:ea typeface="+mn-ea"/>
                <a:cs typeface="+mn-cs"/>
              </a:rPr>
              <a:t> This is exactly like the balloon: the pressurized air in the balloon wants to flow from inside the balloon (higher pressure) to outside the balloon (lower pressure). </a:t>
            </a:r>
          </a:p>
          <a:p>
            <a:pPr lvl="0" rtl="0">
              <a:spcBef>
                <a:spcPts val="0"/>
              </a:spcBef>
              <a:buNone/>
            </a:pPr>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What have we learned so far?</a:t>
            </a:r>
          </a:p>
          <a:p>
            <a:r>
              <a:rPr lang="en-US" sz="1100" b="0" i="0" kern="1200" dirty="0" smtClean="0">
                <a:solidFill>
                  <a:schemeClr val="tx1"/>
                </a:solidFill>
                <a:latin typeface="+mn-lt"/>
                <a:ea typeface="+mn-ea"/>
                <a:cs typeface="+mn-cs"/>
              </a:rPr>
              <a:t>Voltage is potential, but electricity needs to flow to do anything useful.</a:t>
            </a:r>
          </a:p>
          <a:p>
            <a:r>
              <a:rPr lang="en-US" sz="1100" b="0" i="0" kern="1200" dirty="0" smtClean="0">
                <a:solidFill>
                  <a:schemeClr val="tx1"/>
                </a:solidFill>
                <a:latin typeface="+mn-lt"/>
                <a:ea typeface="+mn-ea"/>
                <a:cs typeface="+mn-cs"/>
              </a:rPr>
              <a:t>Electricity needs a path to flow through, which must be an electrical conductor such as copper wire.</a:t>
            </a:r>
          </a:p>
          <a:p>
            <a:r>
              <a:rPr lang="en-US" sz="1100" b="0" i="0" kern="1200" dirty="0" smtClean="0">
                <a:solidFill>
                  <a:schemeClr val="tx1"/>
                </a:solidFill>
                <a:latin typeface="+mn-lt"/>
                <a:ea typeface="+mn-ea"/>
                <a:cs typeface="+mn-cs"/>
              </a:rPr>
              <a:t>Electricity will flow from a higher voltage to a lower voltage.</a:t>
            </a:r>
          </a:p>
          <a:p>
            <a:r>
              <a:rPr lang="en-US" sz="1100" b="0" i="0" kern="1200" dirty="0" smtClean="0">
                <a:solidFill>
                  <a:schemeClr val="tx1"/>
                </a:solidFill>
                <a:latin typeface="+mn-lt"/>
                <a:ea typeface="+mn-ea"/>
                <a:cs typeface="+mn-cs"/>
              </a:rPr>
              <a:t>DC voltage sources always have two sides, called positive and negative, with the positive side a higher voltage than the negative side.</a:t>
            </a:r>
          </a:p>
          <a:p>
            <a:pPr lvl="0" rtl="0">
              <a:spcBef>
                <a:spcPts val="0"/>
              </a:spcBef>
              <a:buNone/>
            </a:pPr>
            <a:endParaRPr lang="en-US" dirty="0" smtClean="0"/>
          </a:p>
        </p:txBody>
      </p:sp>
    </p:spTree>
    <p:extLst>
      <p:ext uri="{BB962C8B-B14F-4D97-AF65-F5344CB8AC3E}">
        <p14:creationId xmlns:p14="http://schemas.microsoft.com/office/powerpoint/2010/main" val="75894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dirty="0"/>
          </a:p>
        </p:txBody>
      </p:sp>
      <p:sp>
        <p:nvSpPr>
          <p:cNvPr id="8"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3" name="Rectangle 2"/>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5"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8" name="Footer Placeholder 4"/>
          <p:cNvSpPr>
            <a:spLocks noGrp="1"/>
          </p:cNvSpPr>
          <p:nvPr>
            <p:ph type="ftr" sz="quarter" idx="3"/>
          </p:nvPr>
        </p:nvSpPr>
        <p:spPr>
          <a:xfrm>
            <a:off x="1677537"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pPr lvl="0" algn="r">
                <a:spcBef>
                  <a:spcPts val="0"/>
                </a:spcBef>
                <a:buNone/>
              </a:pPr>
              <a:t>‹#›</a:t>
            </a:fld>
            <a:endParaRPr lang="en" sz="1000" dirty="0">
              <a:solidFill>
                <a:schemeClr val="dk1"/>
              </a:solidFill>
              <a:latin typeface="Roboto"/>
              <a:ea typeface="Roboto"/>
              <a:cs typeface="Roboto"/>
              <a:sym typeface="Roboto"/>
            </a:endParaRPr>
          </a:p>
        </p:txBody>
      </p:sp>
      <p:sp>
        <p:nvSpPr>
          <p:cNvPr id="5" name="Rectangle 4"/>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www.falstad.com/circuit/"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learn.sparkfun.com/tutorials/voltage-current-resistance-and-ohms-law/resistance"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SLkPtmnglOI&amp;feature=youtu.be" TargetMode="External"/><Relationship Id="rId3" Type="http://schemas.openxmlformats.org/officeDocument/2006/relationships/image" Target="../media/image5.jpeg"/><Relationship Id="rId7"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learn.sparkfun.com/tutorials/voltage-current-resistance-and-ohms-law" TargetMode="External"/><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Electronic_component" TargetMode="External"/><Relationship Id="rId13" Type="http://schemas.openxmlformats.org/officeDocument/2006/relationships/image" Target="../media/image33.jpeg"/><Relationship Id="rId3" Type="http://schemas.openxmlformats.org/officeDocument/2006/relationships/image" Target="../media/image5.jpeg"/><Relationship Id="rId7" Type="http://schemas.openxmlformats.org/officeDocument/2006/relationships/hyperlink" Target="https://en.wikipedia.org/wiki/Terminal_(electronics)" TargetMode="External"/><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en.wikipedia.org/wiki/Passivity_(engineering)" TargetMode="External"/><Relationship Id="rId11" Type="http://schemas.openxmlformats.org/officeDocument/2006/relationships/hyperlink" Target="https://en.wikipedia.org/wiki/Transmission_line" TargetMode="External"/><Relationship Id="rId5" Type="http://schemas.openxmlformats.org/officeDocument/2006/relationships/image" Target="../media/image6.png"/><Relationship Id="rId10" Type="http://schemas.openxmlformats.org/officeDocument/2006/relationships/hyperlink" Target="https://en.wikipedia.org/wiki/Biasing" TargetMode="External"/><Relationship Id="rId4" Type="http://schemas.openxmlformats.org/officeDocument/2006/relationships/image" Target="../media/image2.png"/><Relationship Id="rId9" Type="http://schemas.openxmlformats.org/officeDocument/2006/relationships/hyperlink" Target="https://en.wikipedia.org/wiki/Electrical_resistan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jpeg"/><Relationship Id="rId7"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learn.sparkfun.com/voltage-current-resistance-and-ohms-law/resistance" TargetMode="Externa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www.falstad.com/circuit/" TargetMode="Externa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2"/>
        <p:cNvGrpSpPr/>
        <p:nvPr/>
      </p:nvGrpSpPr>
      <p:grpSpPr>
        <a:xfrm>
          <a:off x="0" y="0"/>
          <a:ext cx="0" cy="0"/>
          <a:chOff x="0" y="0"/>
          <a:chExt cx="0" cy="0"/>
        </a:xfrm>
      </p:grpSpPr>
      <p:sp>
        <p:nvSpPr>
          <p:cNvPr id="2" name="Rectangle 1"/>
          <p:cNvSpPr/>
          <p:nvPr/>
        </p:nvSpPr>
        <p:spPr>
          <a:xfrm>
            <a:off x="4556"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76" y="0"/>
            <a:ext cx="3889081" cy="36441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762" y="1"/>
            <a:ext cx="3889081" cy="36441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 y="1"/>
            <a:ext cx="3976581" cy="3644153"/>
          </a:xfrm>
          <a:prstGeom prst="rect">
            <a:avLst/>
          </a:prstGeom>
        </p:spPr>
      </p:pic>
      <p:sp>
        <p:nvSpPr>
          <p:cNvPr id="63" name="Shape 63"/>
          <p:cNvSpPr txBox="1">
            <a:spLocks noGrp="1"/>
          </p:cNvSpPr>
          <p:nvPr>
            <p:ph type="body" idx="1"/>
          </p:nvPr>
        </p:nvSpPr>
        <p:spPr>
          <a:xfrm>
            <a:off x="992003" y="4512255"/>
            <a:ext cx="6929174" cy="508075"/>
          </a:xfrm>
          <a:prstGeom prst="rect">
            <a:avLst/>
          </a:prstGeom>
        </p:spPr>
        <p:txBody>
          <a:bodyPr lIns="91425" tIns="91425" rIns="91425" bIns="91425" anchor="t" anchorCtr="0">
            <a:noAutofit/>
          </a:bodyPr>
          <a:lstStyle/>
          <a:p>
            <a:pPr lvl="0" algn="ctr">
              <a:lnSpc>
                <a:spcPct val="150000"/>
              </a:lnSpc>
              <a:spcAft>
                <a:spcPts val="0"/>
              </a:spcAft>
            </a:pPr>
            <a:r>
              <a:rPr lang="en-US" sz="1600" dirty="0" smtClean="0">
                <a:solidFill>
                  <a:srgbClr val="595A5D"/>
                </a:solidFill>
                <a:latin typeface="+mj-lt"/>
                <a:ea typeface="Alegreya"/>
                <a:cs typeface="Alegreya"/>
                <a:sym typeface="Alegreya"/>
              </a:rPr>
              <a:t>Ver</a:t>
            </a:r>
            <a:r>
              <a:rPr lang="en-US" sz="1600" dirty="0">
                <a:solidFill>
                  <a:srgbClr val="595A5D"/>
                </a:solidFill>
                <a:latin typeface="+mj-lt"/>
                <a:ea typeface="Alegreya"/>
                <a:cs typeface="Alegreya"/>
                <a:sym typeface="Alegreya"/>
              </a:rPr>
              <a:t>. </a:t>
            </a:r>
            <a:r>
              <a:rPr lang="en-US" sz="1600" dirty="0" smtClean="0">
                <a:solidFill>
                  <a:srgbClr val="595A5D"/>
                </a:solidFill>
                <a:latin typeface="+mj-lt"/>
                <a:ea typeface="Alegreya"/>
                <a:cs typeface="Alegreya"/>
                <a:sym typeface="Alegreya"/>
              </a:rPr>
              <a:t>01</a:t>
            </a:r>
            <a:endParaRPr lang="en-US" sz="1600" dirty="0">
              <a:solidFill>
                <a:srgbClr val="595A5D"/>
              </a:solidFill>
              <a:latin typeface="+mj-lt"/>
              <a:ea typeface="Alegreya"/>
              <a:cs typeface="Alegreya"/>
              <a:sym typeface="Alegreya"/>
            </a:endParaRPr>
          </a:p>
        </p:txBody>
      </p:sp>
      <p:sp>
        <p:nvSpPr>
          <p:cNvPr id="6" name="Rectangle 5"/>
          <p:cNvSpPr/>
          <p:nvPr/>
        </p:nvSpPr>
        <p:spPr>
          <a:xfrm>
            <a:off x="0" y="0"/>
            <a:ext cx="9144000" cy="3749398"/>
          </a:xfrm>
          <a:prstGeom prst="rect">
            <a:avLst/>
          </a:prstGeom>
          <a:solidFill>
            <a:schemeClr val="bg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45" y="4056282"/>
            <a:ext cx="2742490" cy="474596"/>
          </a:xfrm>
          <a:prstGeom prst="rect">
            <a:avLst/>
          </a:prstGeom>
        </p:spPr>
      </p:pic>
      <p:sp>
        <p:nvSpPr>
          <p:cNvPr id="14" name="Shape 64">
            <a:extLst>
              <a:ext uri="{FF2B5EF4-FFF2-40B4-BE49-F238E27FC236}">
                <a16:creationId xmlns:a16="http://schemas.microsoft.com/office/drawing/2014/main" xmlns="" id="{987D29E1-CF14-48D5-BD07-772474EB3E95}"/>
              </a:ext>
            </a:extLst>
          </p:cNvPr>
          <p:cNvSpPr txBox="1">
            <a:spLocks/>
          </p:cNvSpPr>
          <p:nvPr/>
        </p:nvSpPr>
        <p:spPr>
          <a:xfrm>
            <a:off x="-493305" y="2181577"/>
            <a:ext cx="9899790" cy="77744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3000" b="0" i="0" u="none" strike="noStrike" cap="none">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pPr marL="2286000" indent="457200">
              <a:lnSpc>
                <a:spcPct val="115000"/>
              </a:lnSpc>
              <a:spcAft>
                <a:spcPts val="1600"/>
              </a:spcAft>
            </a:pPr>
            <a:r>
              <a:rPr lang="en-US" sz="4000" dirty="0" smtClean="0">
                <a:solidFill>
                  <a:srgbClr val="FFFFFF"/>
                </a:solidFill>
                <a:latin typeface="+mn-lt"/>
                <a:ea typeface="Georgia"/>
                <a:cs typeface="Georgia"/>
                <a:sym typeface="Georgia"/>
              </a:rPr>
              <a:t>   Course </a:t>
            </a:r>
            <a:r>
              <a:rPr lang="en-US" altLang="zh-CN" sz="4000" dirty="0">
                <a:solidFill>
                  <a:srgbClr val="FFFFFF"/>
                </a:solidFill>
                <a:latin typeface="+mn-lt"/>
                <a:ea typeface="Georgia"/>
                <a:cs typeface="Georgia"/>
                <a:sym typeface="Georgia"/>
              </a:rPr>
              <a:t>3</a:t>
            </a:r>
            <a:endParaRPr lang="en" sz="4000" dirty="0">
              <a:solidFill>
                <a:srgbClr val="FFFFFF"/>
              </a:solidFill>
              <a:latin typeface="+mn-lt"/>
              <a:ea typeface="Georgia"/>
              <a:cs typeface="Georgia"/>
              <a:sym typeface="Georgia"/>
            </a:endParaRPr>
          </a:p>
        </p:txBody>
      </p:sp>
      <p:sp>
        <p:nvSpPr>
          <p:cNvPr id="12" name="Oval 11"/>
          <p:cNvSpPr/>
          <p:nvPr/>
        </p:nvSpPr>
        <p:spPr>
          <a:xfrm>
            <a:off x="2409959" y="2534918"/>
            <a:ext cx="138020" cy="1380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1215562"/>
            <a:ext cx="9144000" cy="1015663"/>
          </a:xfrm>
          <a:prstGeom prst="rect">
            <a:avLst/>
          </a:prstGeom>
          <a:noFill/>
        </p:spPr>
        <p:txBody>
          <a:bodyPr wrap="square" rtlCol="0">
            <a:spAutoFit/>
          </a:bodyPr>
          <a:lstStyle/>
          <a:p>
            <a:pPr algn="ctr"/>
            <a:r>
              <a:rPr lang="en-US" sz="6000" b="1" dirty="0" smtClean="0">
                <a:solidFill>
                  <a:srgbClr val="FFFFFF"/>
                </a:solidFill>
                <a:sym typeface="Georgia"/>
              </a:rPr>
              <a:t>Python + IOT</a:t>
            </a:r>
            <a:endParaRPr lang="en-US" sz="6000" dirty="0"/>
          </a:p>
        </p:txBody>
      </p:sp>
      <p:sp>
        <p:nvSpPr>
          <p:cNvPr id="13" name="Rectangle 12"/>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Electric </a:t>
            </a:r>
            <a:r>
              <a:rPr lang="en-US" altLang="zh-CN" sz="2800" b="1" dirty="0" smtClean="0">
                <a:solidFill>
                  <a:srgbClr val="595A5D"/>
                </a:solidFill>
                <a:latin typeface="+mj-lt"/>
              </a:rPr>
              <a:t>Circuit</a:t>
            </a:r>
            <a:r>
              <a:rPr lang="en-US" sz="2800" b="1" dirty="0" smtClean="0">
                <a:solidFill>
                  <a:srgbClr val="595A5D"/>
                </a:solidFill>
                <a:latin typeface="+mj-lt"/>
              </a:rPr>
              <a:t> II</a:t>
            </a:r>
          </a:p>
          <a:p>
            <a:r>
              <a:rPr lang="en-US" sz="2800" b="1" dirty="0" smtClean="0">
                <a:solidFill>
                  <a:srgbClr val="595A5D"/>
                </a:solidFill>
                <a:latin typeface="+mj-lt"/>
              </a:rPr>
              <a:t>short circuits &amp;</a:t>
            </a:r>
          </a:p>
          <a:p>
            <a:r>
              <a:rPr lang="en-US" sz="2800" b="1" dirty="0" smtClean="0">
                <a:solidFill>
                  <a:srgbClr val="595A5D"/>
                </a:solidFill>
                <a:latin typeface="+mj-lt"/>
              </a:rPr>
              <a:t>open circuits </a:t>
            </a: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en-US" sz="1200" b="1" dirty="0" smtClean="0"/>
              <a:t>Short circuit</a:t>
            </a:r>
            <a:r>
              <a:rPr lang="en-GB" altLang="en-US" sz="1200" dirty="0" smtClean="0"/>
              <a:t>: </a:t>
            </a:r>
            <a:r>
              <a:rPr lang="en-US" sz="1200" dirty="0" smtClean="0"/>
              <a:t>DON’T DO THIS, but if you connect a wire directly from the positive to the negative side of a power supply, you’ll create what is called a </a:t>
            </a:r>
            <a:r>
              <a:rPr lang="en-US" sz="1200" b="1" dirty="0" smtClean="0"/>
              <a:t>short circuit</a:t>
            </a:r>
            <a:r>
              <a:rPr lang="en-US" sz="1200" dirty="0" smtClean="0"/>
              <a:t>. </a:t>
            </a:r>
            <a:r>
              <a:rPr lang="en-GB" altLang="en-US" sz="1200" dirty="0" smtClean="0"/>
              <a:t> </a:t>
            </a:r>
          </a:p>
          <a:p>
            <a:endParaRPr lang="en-GB" altLang="en-US" sz="1200" dirty="0" smtClean="0"/>
          </a:p>
          <a:p>
            <a:r>
              <a:rPr lang="en-US" sz="1200" dirty="0" smtClean="0"/>
              <a:t>The bottom line: </a:t>
            </a:r>
            <a:r>
              <a:rPr lang="en-US" sz="1200" b="1" dirty="0" smtClean="0"/>
              <a:t>if you notice that things are suddenly becoming hot or a part suddenly burns out, immediately turn off the power and look for possible short circuits.</a:t>
            </a:r>
          </a:p>
          <a:p>
            <a:endParaRPr lang="en-US" altLang="en-US" sz="1200" dirty="0" smtClean="0"/>
          </a:p>
          <a:p>
            <a:r>
              <a:rPr lang="en-US" sz="1200" b="1" dirty="0" smtClean="0"/>
              <a:t>Open circuit</a:t>
            </a:r>
            <a:r>
              <a:rPr lang="en-US" sz="1200" dirty="0" smtClean="0"/>
              <a:t>: This is a circuit where the loop isn’t fully connected (and therefore this isn’t really a circuit at all).</a:t>
            </a:r>
          </a:p>
          <a:p>
            <a:endParaRPr lang="en-US" dirty="0" smtClean="0"/>
          </a:p>
          <a:p>
            <a:pPr algn="ctr"/>
            <a:r>
              <a:rPr lang="en-US" dirty="0" smtClean="0">
                <a:hlinkClick r:id="rId6"/>
              </a:rPr>
              <a:t>electronic circuit simulator</a:t>
            </a:r>
            <a:endParaRPr lang="en-US"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57346" name="Picture 2" descr="alt text"/>
          <p:cNvPicPr>
            <a:picLocks noChangeAspect="1" noChangeArrowheads="1"/>
          </p:cNvPicPr>
          <p:nvPr/>
        </p:nvPicPr>
        <p:blipFill>
          <a:blip r:embed="rId7"/>
          <a:srcRect/>
          <a:stretch>
            <a:fillRect/>
          </a:stretch>
        </p:blipFill>
        <p:spPr bwMode="auto">
          <a:xfrm>
            <a:off x="454338" y="1660165"/>
            <a:ext cx="2777705" cy="1264106"/>
          </a:xfrm>
          <a:prstGeom prst="rect">
            <a:avLst/>
          </a:prstGeom>
          <a:noFill/>
        </p:spPr>
      </p:pic>
      <p:pic>
        <p:nvPicPr>
          <p:cNvPr id="57348" name="Picture 4" descr="alt text"/>
          <p:cNvPicPr>
            <a:picLocks noChangeAspect="1" noChangeArrowheads="1"/>
          </p:cNvPicPr>
          <p:nvPr/>
        </p:nvPicPr>
        <p:blipFill>
          <a:blip r:embed="rId8"/>
          <a:srcRect/>
          <a:stretch>
            <a:fillRect/>
          </a:stretch>
        </p:blipFill>
        <p:spPr bwMode="auto">
          <a:xfrm>
            <a:off x="389300" y="3015412"/>
            <a:ext cx="2897548" cy="1427656"/>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Electric </a:t>
            </a:r>
            <a:r>
              <a:rPr lang="en-US" altLang="zh-CN" sz="2800" b="1" dirty="0" smtClean="0">
                <a:solidFill>
                  <a:srgbClr val="595A5D"/>
                </a:solidFill>
                <a:latin typeface="+mj-lt"/>
              </a:rPr>
              <a:t>Circuit</a:t>
            </a:r>
            <a:r>
              <a:rPr lang="en-US" sz="2800" b="1" dirty="0" smtClean="0">
                <a:solidFill>
                  <a:srgbClr val="595A5D"/>
                </a:solidFill>
                <a:latin typeface="+mj-lt"/>
              </a:rPr>
              <a:t> III</a:t>
            </a:r>
          </a:p>
          <a:p>
            <a:r>
              <a:rPr lang="en-US" sz="2800" b="1" dirty="0" smtClean="0">
                <a:solidFill>
                  <a:srgbClr val="595A5D"/>
                </a:solidFill>
                <a:latin typeface="+mj-lt"/>
              </a:rPr>
              <a:t>analog &amp; digital</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The </a:t>
            </a:r>
            <a:r>
              <a:rPr lang="en-US" sz="1200" b="1" dirty="0" smtClean="0"/>
              <a:t>signals</a:t>
            </a:r>
            <a:r>
              <a:rPr lang="en-US" sz="1200" dirty="0" smtClean="0"/>
              <a:t> we’re talking about are </a:t>
            </a:r>
            <a:r>
              <a:rPr lang="en-US" sz="1200" b="1" dirty="0" smtClean="0"/>
              <a:t>time-varying</a:t>
            </a:r>
            <a:r>
              <a:rPr lang="en-US" sz="1200" dirty="0" smtClean="0"/>
              <a:t> “quantities” which convey some sort of information. Signals are passed between devices in order to send and receive information, which might be video, audio, or some sort of encoded data.</a:t>
            </a:r>
          </a:p>
          <a:p>
            <a:endParaRPr lang="en-US" sz="1200" dirty="0" smtClean="0"/>
          </a:p>
          <a:p>
            <a:r>
              <a:rPr lang="en-US" sz="1200" dirty="0" smtClean="0"/>
              <a:t>An</a:t>
            </a:r>
            <a:r>
              <a:rPr lang="en-US" sz="1200" b="1" dirty="0" smtClean="0"/>
              <a:t> analog signal </a:t>
            </a:r>
            <a:r>
              <a:rPr lang="en-US" sz="1200" dirty="0" smtClean="0"/>
              <a:t>can be represented as a series of sine waves.</a:t>
            </a:r>
          </a:p>
          <a:p>
            <a:endParaRPr lang="en-US" sz="1200" dirty="0" smtClean="0"/>
          </a:p>
          <a:p>
            <a:r>
              <a:rPr lang="en-US" sz="1200" b="1" dirty="0" smtClean="0"/>
              <a:t>Digital signals </a:t>
            </a:r>
            <a:r>
              <a:rPr lang="en-US" sz="1200" dirty="0" smtClean="0"/>
              <a:t>must have a finite set of possible values. The number of values in the set can be anywhere between two and a-very-large-number-that’s-not-infinity. Most commonly digital signals will be one of </a:t>
            </a:r>
            <a:r>
              <a:rPr lang="en-US" sz="1200" b="1" dirty="0" smtClean="0"/>
              <a:t>two values</a:t>
            </a:r>
            <a:r>
              <a:rPr lang="en-US" sz="1200" dirty="0" smtClean="0"/>
              <a:t> – like either 0V or 5V. Timing graphs of these signals look like </a:t>
            </a:r>
            <a:r>
              <a:rPr lang="en-US" sz="1200" b="1" dirty="0" smtClean="0"/>
              <a:t>square waves</a:t>
            </a:r>
            <a:r>
              <a:rPr lang="en-US" sz="1200" dirty="0" smtClean="0"/>
              <a:t>.</a:t>
            </a:r>
          </a:p>
          <a:p>
            <a:endParaRPr lang="en-US" sz="1200" dirty="0" smtClean="0"/>
          </a:p>
          <a:p>
            <a:endParaRPr lang="en-US" sz="1200" dirty="0" smtClean="0"/>
          </a:p>
          <a:p>
            <a:endParaRPr lang="en-US" sz="1200" dirty="0" smtClean="0"/>
          </a:p>
          <a:p>
            <a:endParaRPr lang="en-US" sz="1200" dirty="0" smtClean="0"/>
          </a:p>
          <a:p>
            <a:endParaRPr lang="en-US"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61442" name="Picture 2" descr="Analog Sine Wave"/>
          <p:cNvPicPr>
            <a:picLocks noChangeAspect="1" noChangeArrowheads="1"/>
          </p:cNvPicPr>
          <p:nvPr/>
        </p:nvPicPr>
        <p:blipFill>
          <a:blip r:embed="rId6"/>
          <a:srcRect/>
          <a:stretch>
            <a:fillRect/>
          </a:stretch>
        </p:blipFill>
        <p:spPr bwMode="auto">
          <a:xfrm>
            <a:off x="280657" y="1317162"/>
            <a:ext cx="3129733" cy="1308798"/>
          </a:xfrm>
          <a:prstGeom prst="rect">
            <a:avLst/>
          </a:prstGeom>
          <a:noFill/>
        </p:spPr>
      </p:pic>
      <p:pic>
        <p:nvPicPr>
          <p:cNvPr id="61444" name="Picture 4" descr="Digital Sine Wave"/>
          <p:cNvPicPr>
            <a:picLocks noChangeAspect="1" noChangeArrowheads="1"/>
          </p:cNvPicPr>
          <p:nvPr/>
        </p:nvPicPr>
        <p:blipFill>
          <a:blip r:embed="rId7"/>
          <a:srcRect/>
          <a:stretch>
            <a:fillRect/>
          </a:stretch>
        </p:blipFill>
        <p:spPr bwMode="auto">
          <a:xfrm>
            <a:off x="253498" y="2865470"/>
            <a:ext cx="3159658" cy="1263365"/>
          </a:xfrm>
          <a:prstGeom prst="rect">
            <a:avLst/>
          </a:prstGeom>
          <a:noFill/>
        </p:spPr>
      </p:pic>
      <p:pic>
        <p:nvPicPr>
          <p:cNvPr id="61446" name="Picture 6" descr="Square wave signal. Two values, either 0V or 5V."/>
          <p:cNvPicPr>
            <a:picLocks noChangeAspect="1" noChangeArrowheads="1"/>
          </p:cNvPicPr>
          <p:nvPr/>
        </p:nvPicPr>
        <p:blipFill>
          <a:blip r:embed="rId8"/>
          <a:srcRect/>
          <a:stretch>
            <a:fillRect/>
          </a:stretch>
        </p:blipFill>
        <p:spPr bwMode="auto">
          <a:xfrm>
            <a:off x="6026081" y="2824681"/>
            <a:ext cx="2997457" cy="1065213"/>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Electric </a:t>
            </a:r>
            <a:r>
              <a:rPr lang="en-US" altLang="zh-CN" sz="2800" b="1" dirty="0" smtClean="0">
                <a:solidFill>
                  <a:srgbClr val="595A5D"/>
                </a:solidFill>
                <a:latin typeface="+mj-lt"/>
              </a:rPr>
              <a:t>Circuit</a:t>
            </a:r>
            <a:r>
              <a:rPr lang="en-US" sz="2800" b="1" dirty="0" smtClean="0">
                <a:solidFill>
                  <a:srgbClr val="595A5D"/>
                </a:solidFill>
                <a:latin typeface="+mj-lt"/>
              </a:rPr>
              <a:t> V</a:t>
            </a:r>
          </a:p>
          <a:p>
            <a:r>
              <a:rPr lang="en-US" sz="2800" b="1" dirty="0" smtClean="0">
                <a:solidFill>
                  <a:srgbClr val="595A5D"/>
                </a:solidFill>
                <a:latin typeface="+mj-lt"/>
              </a:rPr>
              <a:t>AC &amp; DC</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12</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In </a:t>
            </a:r>
            <a:r>
              <a:rPr lang="en-US" sz="1200" b="1" dirty="0" smtClean="0"/>
              <a:t>direct current</a:t>
            </a:r>
            <a:r>
              <a:rPr lang="en-US" sz="1200" dirty="0" smtClean="0"/>
              <a:t> (DC), the electric charge (current) only flows in one direction. </a:t>
            </a:r>
          </a:p>
          <a:p>
            <a:endParaRPr lang="en-US" sz="1200" dirty="0" smtClean="0"/>
          </a:p>
          <a:p>
            <a:r>
              <a:rPr lang="en-US" sz="1200" b="1" dirty="0" smtClean="0"/>
              <a:t>Alternating current (AC) </a:t>
            </a:r>
            <a:r>
              <a:rPr lang="en-US" sz="1200" dirty="0" smtClean="0"/>
              <a:t>describes the flow of charge that changes direction periodically. As a result, the voltage level also reverses along with the current. AC is used to deliver power to houses, office buildings, etc.</a:t>
            </a:r>
          </a:p>
          <a:p>
            <a:endParaRPr lang="en-US" sz="1200" dirty="0" smtClean="0"/>
          </a:p>
          <a:p>
            <a:r>
              <a:rPr lang="en-US" sz="1200" dirty="0" smtClean="0"/>
              <a:t>To generate AC in a set of water pipes, we connect a mechanical crank to a piston that moves water in the pipes back and forth (our “alternating” current). Notice that the pinched section of pipe still provides </a:t>
            </a:r>
            <a:r>
              <a:rPr lang="en-US" sz="1200" dirty="0" smtClean="0">
                <a:hlinkClick r:id="rId6"/>
              </a:rPr>
              <a:t>resistance</a:t>
            </a:r>
            <a:r>
              <a:rPr lang="en-US" sz="1200" dirty="0" smtClean="0"/>
              <a:t> to the flow of water regardless of the direction of flow.</a:t>
            </a:r>
          </a:p>
          <a:p>
            <a:endParaRPr lang="en-US" sz="1200" dirty="0" smtClean="0"/>
          </a:p>
          <a:p>
            <a:endParaRPr lang="en-US" sz="1200" dirty="0" smtClean="0"/>
          </a:p>
          <a:p>
            <a:endParaRPr lang="en-US"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69634" name="Picture 2" descr="alt text"/>
          <p:cNvPicPr>
            <a:picLocks noChangeAspect="1" noChangeArrowheads="1" noCrop="1"/>
          </p:cNvPicPr>
          <p:nvPr/>
        </p:nvPicPr>
        <p:blipFill>
          <a:blip r:embed="rId7"/>
          <a:srcRect/>
          <a:stretch>
            <a:fillRect/>
          </a:stretch>
        </p:blipFill>
        <p:spPr bwMode="auto">
          <a:xfrm>
            <a:off x="352996" y="1810693"/>
            <a:ext cx="2681957" cy="1914918"/>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Electric </a:t>
            </a:r>
            <a:r>
              <a:rPr lang="en-US" altLang="zh-CN" sz="2800" b="1" dirty="0" smtClean="0">
                <a:solidFill>
                  <a:srgbClr val="595A5D"/>
                </a:solidFill>
                <a:latin typeface="+mj-lt"/>
              </a:rPr>
              <a:t>Circuit</a:t>
            </a:r>
            <a:r>
              <a:rPr lang="en-US" sz="2800" b="1" dirty="0" smtClean="0">
                <a:solidFill>
                  <a:srgbClr val="595A5D"/>
                </a:solidFill>
                <a:latin typeface="+mj-lt"/>
              </a:rPr>
              <a:t> IV</a:t>
            </a:r>
          </a:p>
          <a:p>
            <a:r>
              <a:rPr lang="en-US" sz="2800" b="1" dirty="0" smtClean="0">
                <a:solidFill>
                  <a:srgbClr val="595A5D"/>
                </a:solidFill>
                <a:latin typeface="+mj-lt"/>
              </a:rPr>
              <a:t>serial &amp; parallel</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13</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Node is the electrical junction between two or more components. </a:t>
            </a:r>
          </a:p>
          <a:p>
            <a:endParaRPr lang="en-US" sz="1200" dirty="0" smtClean="0"/>
          </a:p>
          <a:p>
            <a:r>
              <a:rPr lang="en-US" sz="1200" dirty="0" smtClean="0"/>
              <a:t>When a circuit is modeled on a schematic, the nodes are the wires between components.</a:t>
            </a:r>
          </a:p>
          <a:p>
            <a:endParaRPr lang="en-US" sz="1200" dirty="0" smtClean="0"/>
          </a:p>
          <a:p>
            <a:r>
              <a:rPr lang="en-US" sz="1200" dirty="0" smtClean="0"/>
              <a:t>Series circuits: Two components are in series if they share a common node and if the </a:t>
            </a:r>
            <a:r>
              <a:rPr lang="en-US" sz="1200" b="1" dirty="0" smtClean="0"/>
              <a:t>same current</a:t>
            </a:r>
            <a:r>
              <a:rPr lang="en-US" sz="1200" dirty="0" smtClean="0"/>
              <a:t> flows through them.</a:t>
            </a:r>
          </a:p>
          <a:p>
            <a:endParaRPr lang="en-US" sz="1200" dirty="0" smtClean="0"/>
          </a:p>
          <a:p>
            <a:r>
              <a:rPr lang="en-US" sz="1200" dirty="0" smtClean="0"/>
              <a:t>Parallel circuits: If components share </a:t>
            </a:r>
            <a:r>
              <a:rPr lang="en-US" sz="1200" i="1" dirty="0" smtClean="0"/>
              <a:t>two</a:t>
            </a:r>
            <a:r>
              <a:rPr lang="en-US" sz="1200" dirty="0" smtClean="0"/>
              <a:t> common nodes, they are in parallel.</a:t>
            </a:r>
          </a:p>
          <a:p>
            <a:endParaRPr lang="en-US" sz="1200" dirty="0" smtClean="0"/>
          </a:p>
          <a:p>
            <a:r>
              <a:rPr lang="en-US" sz="1200" dirty="0" smtClean="0"/>
              <a:t>Series and Parallel Circuits Working Together</a:t>
            </a:r>
          </a:p>
          <a:p>
            <a:endParaRPr lang="en-US" sz="1200" dirty="0" smtClean="0"/>
          </a:p>
          <a:p>
            <a:endParaRPr lang="en-US" sz="1200" dirty="0" smtClean="0"/>
          </a:p>
          <a:p>
            <a:endParaRPr lang="en-US" sz="1200" dirty="0" smtClean="0"/>
          </a:p>
          <a:p>
            <a:endParaRPr lang="en-US" sz="1200" dirty="0" smtClean="0"/>
          </a:p>
          <a:p>
            <a:endParaRPr lang="en-US"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63490" name="Picture 2" descr="Node example schematic"/>
          <p:cNvPicPr>
            <a:picLocks noChangeAspect="1" noChangeArrowheads="1"/>
          </p:cNvPicPr>
          <p:nvPr/>
        </p:nvPicPr>
        <p:blipFill>
          <a:blip r:embed="rId6"/>
          <a:srcRect/>
          <a:stretch>
            <a:fillRect/>
          </a:stretch>
        </p:blipFill>
        <p:spPr bwMode="auto">
          <a:xfrm>
            <a:off x="334979" y="3010639"/>
            <a:ext cx="3087231" cy="1147421"/>
          </a:xfrm>
          <a:prstGeom prst="rect">
            <a:avLst/>
          </a:prstGeom>
          <a:noFill/>
        </p:spPr>
      </p:pic>
      <p:pic>
        <p:nvPicPr>
          <p:cNvPr id="63492" name="Picture 4" descr="Schematic: Three resistors in series"/>
          <p:cNvPicPr>
            <a:picLocks noChangeAspect="1" noChangeArrowheads="1"/>
          </p:cNvPicPr>
          <p:nvPr/>
        </p:nvPicPr>
        <p:blipFill>
          <a:blip r:embed="rId7"/>
          <a:srcRect/>
          <a:stretch>
            <a:fillRect/>
          </a:stretch>
        </p:blipFill>
        <p:spPr bwMode="auto">
          <a:xfrm>
            <a:off x="262550" y="1420370"/>
            <a:ext cx="3198930" cy="1386204"/>
          </a:xfrm>
          <a:prstGeom prst="rect">
            <a:avLst/>
          </a:prstGeom>
          <a:noFill/>
        </p:spPr>
      </p:pic>
      <p:pic>
        <p:nvPicPr>
          <p:cNvPr id="63494" name="Picture 6" descr="Schematic: Series and Parallel Resistors"/>
          <p:cNvPicPr>
            <a:picLocks noChangeAspect="1" noChangeArrowheads="1"/>
          </p:cNvPicPr>
          <p:nvPr/>
        </p:nvPicPr>
        <p:blipFill>
          <a:blip r:embed="rId8"/>
          <a:srcRect/>
          <a:stretch>
            <a:fillRect/>
          </a:stretch>
        </p:blipFill>
        <p:spPr bwMode="auto">
          <a:xfrm>
            <a:off x="7424279" y="2453490"/>
            <a:ext cx="1596899" cy="1394626"/>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Breadboard</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t>An electronics breadboard (as opposed to the type on which sandwiches are made) is actually referring to a </a:t>
            </a:r>
            <a:r>
              <a:rPr lang="en-US" sz="1200" b="1" dirty="0" err="1" smtClean="0"/>
              <a:t>solderless</a:t>
            </a:r>
            <a:r>
              <a:rPr lang="en-US" sz="1200" b="1" dirty="0" smtClean="0"/>
              <a:t> breadboard</a:t>
            </a:r>
            <a:r>
              <a:rPr lang="en-US" sz="1200" dirty="0" smtClean="0"/>
              <a:t>. These are great units for making temporary circuits and prototyping, and they require absolutely no soldering.</a:t>
            </a:r>
          </a:p>
          <a:p>
            <a:endParaRPr lang="en-US" sz="1200" dirty="0" smtClean="0"/>
          </a:p>
          <a:p>
            <a:r>
              <a:rPr lang="en-US" dirty="0" smtClean="0"/>
              <a:t>Each green line on left picture shows these plug holes are connected </a:t>
            </a:r>
            <a:r>
              <a:rPr lang="en-US" dirty="0"/>
              <a:t>beneath the </a:t>
            </a:r>
            <a:r>
              <a:rPr lang="en-US" dirty="0" smtClean="0"/>
              <a:t>surface.</a:t>
            </a:r>
            <a:endParaRPr lang="en-US"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026" name="Picture 2" descr="https://lh4.googleusercontent.com/S89P8wLpAEP-ME1hIeLqA4152Je_1IhE2HIRr1Qm2GwpWjKBo2O7j-cAfaWrnjeobY3N9Ja0hGRAmQ99Bxv8s5eWZY0ze5FxHiW_rzx3YHTqhBGTZUSSbIzdsSVIBRehEqorsRT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233" y="942655"/>
            <a:ext cx="210502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err="1" smtClean="0">
                <a:solidFill>
                  <a:srgbClr val="595A5D"/>
                </a:solidFill>
                <a:latin typeface="+mj-lt"/>
              </a:rPr>
              <a:t>Multimeter</a:t>
            </a:r>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r>
              <a:rPr lang="en-US" sz="1200" dirty="0" smtClean="0"/>
              <a:t>A </a:t>
            </a:r>
            <a:r>
              <a:rPr lang="en-US" sz="1200" dirty="0" err="1" smtClean="0"/>
              <a:t>multimeter</a:t>
            </a:r>
            <a:r>
              <a:rPr lang="en-US" sz="1200" dirty="0" smtClean="0"/>
              <a:t> is an indispensable tool that you can use to diagnose circuits</a:t>
            </a:r>
          </a:p>
          <a:p>
            <a:endParaRPr lang="en-US" sz="1200" dirty="0" smtClean="0"/>
          </a:p>
          <a:p>
            <a:r>
              <a:rPr lang="en-US" sz="1200" dirty="0" smtClean="0"/>
              <a:t>A </a:t>
            </a:r>
            <a:r>
              <a:rPr lang="en-US" sz="1200" dirty="0" err="1" smtClean="0"/>
              <a:t>multimeter</a:t>
            </a:r>
            <a:r>
              <a:rPr lang="en-US" sz="1200" smtClean="0"/>
              <a:t> has </a:t>
            </a:r>
            <a:r>
              <a:rPr lang="en-US" sz="1200" dirty="0" smtClean="0"/>
              <a:t>three parts:</a:t>
            </a:r>
          </a:p>
          <a:p>
            <a:endParaRPr lang="en-US" sz="1200" dirty="0" smtClean="0"/>
          </a:p>
          <a:p>
            <a:r>
              <a:rPr lang="en-US" sz="1200" dirty="0" smtClean="0"/>
              <a:t>.    Display</a:t>
            </a:r>
          </a:p>
          <a:p>
            <a:r>
              <a:rPr lang="en-US" sz="1200" dirty="0" smtClean="0"/>
              <a:t>.    Selection Knob</a:t>
            </a:r>
          </a:p>
          <a:p>
            <a:r>
              <a:rPr lang="en-US" sz="1200" dirty="0" smtClean="0"/>
              <a:t>.    Ports</a:t>
            </a:r>
          </a:p>
          <a:p>
            <a:endParaRPr lang="en-US" sz="1200" dirty="0" smtClean="0"/>
          </a:p>
          <a:p>
            <a:r>
              <a:rPr lang="en-US" sz="1100" dirty="0" smtClean="0"/>
              <a:t>The </a:t>
            </a:r>
            <a:r>
              <a:rPr lang="en-US" sz="1100" b="1" dirty="0" smtClean="0"/>
              <a:t>display</a:t>
            </a:r>
            <a:r>
              <a:rPr lang="en-US" sz="1100" dirty="0" smtClean="0"/>
              <a:t> usually has four digits and the ability to display a negative sign. A few </a:t>
            </a:r>
            <a:r>
              <a:rPr lang="en-US" sz="1100" dirty="0" err="1" smtClean="0"/>
              <a:t>multimeters</a:t>
            </a:r>
            <a:r>
              <a:rPr lang="en-US" sz="1100" dirty="0" smtClean="0"/>
              <a:t> have illuminated displays for better viewing in low light situations.</a:t>
            </a:r>
          </a:p>
          <a:p>
            <a:endParaRPr lang="en-US" sz="1100" dirty="0" smtClean="0"/>
          </a:p>
          <a:p>
            <a:r>
              <a:rPr lang="en-US" sz="1100" dirty="0" smtClean="0"/>
              <a:t>The </a:t>
            </a:r>
            <a:r>
              <a:rPr lang="en-US" sz="1100" b="1" dirty="0" smtClean="0"/>
              <a:t>selection knob</a:t>
            </a:r>
            <a:r>
              <a:rPr lang="en-US" sz="1100" dirty="0" smtClean="0"/>
              <a:t> allows the user to set the </a:t>
            </a:r>
            <a:r>
              <a:rPr lang="en-US" sz="1100" dirty="0" err="1" smtClean="0"/>
              <a:t>multimeter</a:t>
            </a:r>
            <a:r>
              <a:rPr lang="en-US" sz="1100" dirty="0" smtClean="0"/>
              <a:t> to read different things such as milliamps (</a:t>
            </a:r>
            <a:r>
              <a:rPr lang="en-US" sz="1100" dirty="0" err="1" smtClean="0"/>
              <a:t>mA</a:t>
            </a:r>
            <a:r>
              <a:rPr lang="en-US" sz="1100" dirty="0" smtClean="0"/>
              <a:t>) of </a:t>
            </a:r>
            <a:r>
              <a:rPr lang="en-US" sz="1100" dirty="0" smtClean="0">
                <a:hlinkClick r:id="rId6"/>
              </a:rPr>
              <a:t>current</a:t>
            </a:r>
            <a:r>
              <a:rPr lang="en-US" sz="1100" dirty="0" smtClean="0"/>
              <a:t>, </a:t>
            </a:r>
            <a:r>
              <a:rPr lang="en-US" sz="1100" dirty="0" smtClean="0">
                <a:hlinkClick r:id="rId6"/>
              </a:rPr>
              <a:t>voltage</a:t>
            </a:r>
            <a:r>
              <a:rPr lang="en-US" sz="1100" dirty="0" smtClean="0"/>
              <a:t> (V) and </a:t>
            </a:r>
            <a:r>
              <a:rPr lang="en-US" sz="1100" dirty="0" smtClean="0">
                <a:hlinkClick r:id="rId6"/>
              </a:rPr>
              <a:t>resistance</a:t>
            </a:r>
            <a:r>
              <a:rPr lang="en-US" sz="1100" dirty="0" smtClean="0"/>
              <a:t> (Ω).</a:t>
            </a:r>
          </a:p>
          <a:p>
            <a:r>
              <a:rPr lang="en-US" sz="1100" dirty="0" smtClean="0"/>
              <a:t>Two probes are plugged into two of the </a:t>
            </a:r>
            <a:r>
              <a:rPr lang="en-US" sz="1100" b="1" dirty="0" smtClean="0"/>
              <a:t>ports</a:t>
            </a:r>
            <a:r>
              <a:rPr lang="en-US" sz="1100" dirty="0" smtClean="0"/>
              <a:t> on the front of the unit. </a:t>
            </a:r>
            <a:r>
              <a:rPr lang="en-US" sz="1100" b="1" dirty="0" smtClean="0"/>
              <a:t>COM</a:t>
            </a:r>
            <a:r>
              <a:rPr lang="en-US" sz="1100" dirty="0" smtClean="0"/>
              <a:t> stands for common and is almost always connected to Ground or ‘-’ of a circuit. The </a:t>
            </a:r>
            <a:r>
              <a:rPr lang="en-US" sz="1100" b="1" dirty="0" smtClean="0"/>
              <a:t>COM</a:t>
            </a:r>
            <a:r>
              <a:rPr lang="en-US" sz="1100" dirty="0" smtClean="0"/>
              <a:t> probe is conventionally black but there is no difference between the red probe and black probe other than color.</a:t>
            </a:r>
          </a:p>
          <a:p>
            <a:endParaRPr lang="en-US" sz="1200" dirty="0" smtClean="0"/>
          </a:p>
          <a:p>
            <a:endParaRPr lang="en-US" sz="1200" dirty="0" smtClean="0"/>
          </a:p>
          <a:p>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67586" name="Picture 2" descr="using a multimeter"/>
          <p:cNvPicPr>
            <a:picLocks noChangeAspect="1" noChangeArrowheads="1"/>
          </p:cNvPicPr>
          <p:nvPr/>
        </p:nvPicPr>
        <p:blipFill>
          <a:blip r:embed="rId7"/>
          <a:srcRect/>
          <a:stretch>
            <a:fillRect/>
          </a:stretch>
        </p:blipFill>
        <p:spPr bwMode="auto">
          <a:xfrm>
            <a:off x="264216" y="977773"/>
            <a:ext cx="3062335" cy="3062335"/>
          </a:xfrm>
          <a:prstGeom prst="rect">
            <a:avLst/>
          </a:prstGeom>
          <a:noFill/>
        </p:spPr>
      </p:pic>
      <p:pic>
        <p:nvPicPr>
          <p:cNvPr id="4" name="Picture 3">
            <a:hlinkClick r:id="rId8"/>
          </p:cNvPr>
          <p:cNvPicPr>
            <a:picLocks noChangeAspect="1"/>
          </p:cNvPicPr>
          <p:nvPr/>
        </p:nvPicPr>
        <p:blipFill>
          <a:blip r:embed="rId9"/>
          <a:stretch>
            <a:fillRect/>
          </a:stretch>
        </p:blipFill>
        <p:spPr>
          <a:xfrm>
            <a:off x="2549843" y="4114956"/>
            <a:ext cx="940118" cy="710518"/>
          </a:xfrm>
          <a:prstGeom prst="rect">
            <a:avLst/>
          </a:prstGeom>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16</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a:t>
            </a:r>
            <a:r>
              <a:rPr lang="en" sz="2800" b="1" dirty="0" smtClean="0">
                <a:solidFill>
                  <a:schemeClr val="bg1">
                    <a:lumMod val="50000"/>
                  </a:schemeClr>
                </a:solidFill>
                <a:latin typeface="+mj-lt"/>
              </a:rPr>
              <a:t>What is </a:t>
            </a:r>
            <a:r>
              <a:rPr lang="en" sz="2800" b="1" dirty="0">
                <a:solidFill>
                  <a:srgbClr val="92D050"/>
                </a:solidFill>
                <a:latin typeface="+mj-lt"/>
              </a:rPr>
              <a:t>I</a:t>
            </a:r>
            <a:r>
              <a:rPr lang="en" sz="2800" b="1" dirty="0" smtClean="0">
                <a:solidFill>
                  <a:srgbClr val="92D050"/>
                </a:solidFill>
                <a:latin typeface="+mj-lt"/>
              </a:rPr>
              <a:t>nnovaker Digital Circuits Kits</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16</a:t>
            </a:fld>
            <a:endParaRPr lang="en" sz="1200" dirty="0"/>
          </a:p>
        </p:txBody>
      </p:sp>
      <p:sp>
        <p:nvSpPr>
          <p:cNvPr id="3" name="Rectangle 2"/>
          <p:cNvSpPr/>
          <p:nvPr/>
        </p:nvSpPr>
        <p:spPr>
          <a:xfrm>
            <a:off x="917226" y="2264238"/>
            <a:ext cx="6017744" cy="2266261"/>
          </a:xfrm>
          <a:prstGeom prst="rect">
            <a:avLst/>
          </a:prstGeom>
        </p:spPr>
        <p:txBody>
          <a:bodyPr wrap="square">
            <a:spAutoFit/>
          </a:bodyPr>
          <a:lstStyle/>
          <a:p>
            <a:pPr>
              <a:lnSpc>
                <a:spcPct val="80000"/>
              </a:lnSpc>
              <a:spcAft>
                <a:spcPts val="600"/>
              </a:spcAft>
            </a:pPr>
            <a:r>
              <a:rPr lang="en-US" b="1" dirty="0" err="1"/>
              <a:t>Innovaker</a:t>
            </a:r>
            <a:r>
              <a:rPr lang="en-US" b="1" dirty="0"/>
              <a:t> Digital Circuits </a:t>
            </a:r>
            <a:r>
              <a:rPr lang="en-US" b="1" dirty="0" smtClean="0"/>
              <a:t>Kit</a:t>
            </a:r>
            <a:r>
              <a:rPr lang="en-US" dirty="0"/>
              <a:t> </a:t>
            </a:r>
            <a:r>
              <a:rPr lang="en-US" dirty="0" smtClean="0"/>
              <a:t>includes:</a:t>
            </a:r>
          </a:p>
          <a:p>
            <a:pPr>
              <a:lnSpc>
                <a:spcPct val="80000"/>
              </a:lnSpc>
              <a:spcAft>
                <a:spcPts val="600"/>
              </a:spcAft>
            </a:pPr>
            <a:endParaRPr lang="en-US" dirty="0"/>
          </a:p>
          <a:p>
            <a:pPr>
              <a:lnSpc>
                <a:spcPct val="80000"/>
              </a:lnSpc>
              <a:spcAft>
                <a:spcPts val="600"/>
              </a:spcAft>
            </a:pPr>
            <a:r>
              <a:rPr lang="en-US" dirty="0" smtClean="0"/>
              <a:t>.    Pi PCB    </a:t>
            </a:r>
          </a:p>
          <a:p>
            <a:pPr>
              <a:lnSpc>
                <a:spcPct val="80000"/>
              </a:lnSpc>
              <a:spcAft>
                <a:spcPts val="600"/>
              </a:spcAft>
            </a:pPr>
            <a:r>
              <a:rPr lang="en-US" dirty="0" smtClean="0"/>
              <a:t>.    LED      </a:t>
            </a:r>
          </a:p>
          <a:p>
            <a:pPr>
              <a:lnSpc>
                <a:spcPct val="80000"/>
              </a:lnSpc>
              <a:spcAft>
                <a:spcPts val="600"/>
              </a:spcAft>
            </a:pPr>
            <a:r>
              <a:rPr lang="en-US" dirty="0" smtClean="0"/>
              <a:t>.    Resistor</a:t>
            </a:r>
          </a:p>
          <a:p>
            <a:pPr>
              <a:lnSpc>
                <a:spcPct val="80000"/>
              </a:lnSpc>
              <a:spcAft>
                <a:spcPts val="600"/>
              </a:spcAft>
            </a:pPr>
            <a:r>
              <a:rPr lang="en-US" dirty="0" smtClean="0"/>
              <a:t>.    LCD         </a:t>
            </a:r>
          </a:p>
          <a:p>
            <a:pPr>
              <a:lnSpc>
                <a:spcPct val="80000"/>
              </a:lnSpc>
              <a:spcAft>
                <a:spcPts val="600"/>
              </a:spcAft>
            </a:pPr>
            <a:r>
              <a:rPr lang="en-US" dirty="0" smtClean="0"/>
              <a:t>.    Relay   </a:t>
            </a:r>
          </a:p>
          <a:p>
            <a:pPr>
              <a:lnSpc>
                <a:spcPct val="80000"/>
              </a:lnSpc>
              <a:spcAft>
                <a:spcPts val="600"/>
              </a:spcAft>
            </a:pPr>
            <a:r>
              <a:rPr lang="en-US" dirty="0" smtClean="0"/>
              <a:t>.    Buzzer</a:t>
            </a:r>
          </a:p>
          <a:p>
            <a:pPr>
              <a:lnSpc>
                <a:spcPct val="80000"/>
              </a:lnSpc>
              <a:spcAft>
                <a:spcPts val="600"/>
              </a:spcAft>
            </a:pPr>
            <a:r>
              <a:rPr lang="en-US" dirty="0" smtClean="0"/>
              <a:t>.    Motion sensor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1384995"/>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Using </a:t>
            </a:r>
            <a:r>
              <a:rPr lang="en-US" dirty="0"/>
              <a:t>these </a:t>
            </a:r>
            <a:r>
              <a:rPr lang="en-US" dirty="0" smtClean="0"/>
              <a:t>tools from the kits, </a:t>
            </a:r>
            <a:r>
              <a:rPr lang="en-US" dirty="0"/>
              <a:t>students can focus on electronic theory and programming instead of spending time making tedious wire connections. By undertaking a series of hands-on projects, students will learn how to develop rapid prototypes safely.</a:t>
            </a:r>
          </a:p>
          <a:p>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2" name="TextBox 1"/>
          <p:cNvSpPr txBox="1"/>
          <p:nvPr/>
        </p:nvSpPr>
        <p:spPr>
          <a:xfrm>
            <a:off x="3340484" y="2709334"/>
            <a:ext cx="3725333" cy="1518364"/>
          </a:xfrm>
          <a:prstGeom prst="rect">
            <a:avLst/>
          </a:prstGeom>
          <a:noFill/>
        </p:spPr>
        <p:txBody>
          <a:bodyPr wrap="square" rtlCol="0">
            <a:spAutoFit/>
          </a:bodyPr>
          <a:lstStyle/>
          <a:p>
            <a:pPr>
              <a:lnSpc>
                <a:spcPct val="80000"/>
              </a:lnSpc>
              <a:spcAft>
                <a:spcPts val="600"/>
              </a:spcAft>
            </a:pPr>
            <a:r>
              <a:rPr lang="en-US" dirty="0" smtClean="0"/>
              <a:t>.   </a:t>
            </a:r>
            <a:r>
              <a:rPr lang="en-US" dirty="0"/>
              <a:t>Light sensor</a:t>
            </a:r>
          </a:p>
          <a:p>
            <a:pPr>
              <a:lnSpc>
                <a:spcPct val="80000"/>
              </a:lnSpc>
              <a:spcAft>
                <a:spcPts val="600"/>
              </a:spcAft>
            </a:pPr>
            <a:r>
              <a:rPr lang="en-US" dirty="0"/>
              <a:t>.   </a:t>
            </a:r>
            <a:r>
              <a:rPr lang="en-US" dirty="0" smtClean="0"/>
              <a:t>Button </a:t>
            </a:r>
            <a:r>
              <a:rPr lang="en-US" dirty="0"/>
              <a:t>with cap          </a:t>
            </a:r>
            <a:endParaRPr lang="en-US" dirty="0" smtClean="0"/>
          </a:p>
          <a:p>
            <a:pPr>
              <a:lnSpc>
                <a:spcPct val="80000"/>
              </a:lnSpc>
              <a:spcAft>
                <a:spcPts val="600"/>
              </a:spcAft>
            </a:pPr>
            <a:r>
              <a:rPr lang="en-US" dirty="0" smtClean="0"/>
              <a:t>.   1uf </a:t>
            </a:r>
            <a:r>
              <a:rPr lang="en-US" dirty="0"/>
              <a:t>Capacitor</a:t>
            </a:r>
          </a:p>
          <a:p>
            <a:pPr>
              <a:lnSpc>
                <a:spcPct val="80000"/>
              </a:lnSpc>
              <a:spcAft>
                <a:spcPts val="600"/>
              </a:spcAft>
            </a:pPr>
            <a:r>
              <a:rPr lang="en-US" dirty="0"/>
              <a:t>.   </a:t>
            </a:r>
            <a:r>
              <a:rPr lang="en-US" dirty="0" smtClean="0"/>
              <a:t>Temperature </a:t>
            </a:r>
            <a:r>
              <a:rPr lang="en-US" dirty="0"/>
              <a:t>&amp; Humidity Sensor</a:t>
            </a:r>
          </a:p>
          <a:p>
            <a:pPr>
              <a:lnSpc>
                <a:spcPct val="80000"/>
              </a:lnSpc>
              <a:spcAft>
                <a:spcPts val="600"/>
              </a:spcAft>
            </a:pPr>
            <a:r>
              <a:rPr lang="en-US" dirty="0"/>
              <a:t>.   </a:t>
            </a:r>
            <a:r>
              <a:rPr lang="en-US" dirty="0" err="1" smtClean="0"/>
              <a:t>Arduino</a:t>
            </a:r>
            <a:r>
              <a:rPr lang="en-US" dirty="0" smtClean="0"/>
              <a:t> </a:t>
            </a:r>
            <a:r>
              <a:rPr lang="en-US" dirty="0"/>
              <a:t>Nano</a:t>
            </a:r>
          </a:p>
          <a:p>
            <a:pPr>
              <a:lnSpc>
                <a:spcPct val="80000"/>
              </a:lnSpc>
              <a:spcAft>
                <a:spcPts val="600"/>
              </a:spcAft>
            </a:pPr>
            <a:r>
              <a:rPr lang="en-US" dirty="0">
                <a:solidFill>
                  <a:srgbClr val="595A5D"/>
                </a:solidFill>
              </a:rPr>
              <a:t>  </a:t>
            </a:r>
            <a:endParaRPr lang="en-US" dirty="0"/>
          </a:p>
        </p:txBody>
      </p:sp>
    </p:spTree>
    <p:extLst>
      <p:ext uri="{BB962C8B-B14F-4D97-AF65-F5344CB8AC3E}">
        <p14:creationId xmlns:p14="http://schemas.microsoft.com/office/powerpoint/2010/main" val="2808837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17</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Innovaker Digital Circuits Kits </a:t>
            </a:r>
            <a:r>
              <a:rPr lang="en" sz="2800" b="1" dirty="0" smtClean="0">
                <a:solidFill>
                  <a:schemeClr val="bg1"/>
                </a:solidFill>
                <a:latin typeface="+mj-lt"/>
              </a:rPr>
              <a:t>layout</a:t>
            </a:r>
            <a:endParaRPr lang="en" sz="2800" b="1" dirty="0">
              <a:solidFill>
                <a:schemeClr val="bg1"/>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17</a:t>
            </a:fld>
            <a:endParaRPr lang="en" sz="12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38664"/>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It has built in </a:t>
            </a:r>
            <a:r>
              <a:rPr lang="en-US" dirty="0" err="1" smtClean="0"/>
              <a:t>Arduino</a:t>
            </a:r>
            <a:r>
              <a:rPr lang="en-US" dirty="0" smtClean="0"/>
              <a:t> Nano, and can connect to external Raspberry Pi.</a:t>
            </a:r>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1266" name="Picture 2" descr="https://lh4.googleusercontent.com/5NDzlGHpKn6UOKGINO1PG9RDscckGdj0yWDDSupb0gCyoQ4YfR-AGOcHxXvEQ8wUGHO9lgeidMTHGTAqzFybghNAMeAnGxZNMRK-Vv8WNz23rZW3CvqmCYQVLvqLULEmSH1vCmW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358" y="1620802"/>
            <a:ext cx="5943600" cy="323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8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18</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Innovaker Digital Circuits </a:t>
            </a:r>
            <a:r>
              <a:rPr lang="en" sz="2800" b="1" smtClean="0">
                <a:solidFill>
                  <a:srgbClr val="92D050"/>
                </a:solidFill>
                <a:latin typeface="+mj-lt"/>
              </a:rPr>
              <a:t>Kits </a:t>
            </a:r>
            <a:r>
              <a:rPr lang="en" sz="2800" b="1" smtClean="0">
                <a:solidFill>
                  <a:schemeClr val="bg1"/>
                </a:solidFill>
                <a:latin typeface="+mj-lt"/>
              </a:rPr>
              <a:t>key features</a:t>
            </a:r>
            <a:endParaRPr lang="en" sz="2800" b="1" dirty="0">
              <a:solidFill>
                <a:schemeClr val="bg1"/>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18</a:t>
            </a:fld>
            <a:endParaRPr lang="en" sz="1200"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38664"/>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It has built in </a:t>
            </a:r>
            <a:r>
              <a:rPr lang="en-US" dirty="0" err="1" smtClean="0"/>
              <a:t>Arduino</a:t>
            </a:r>
            <a:r>
              <a:rPr lang="en-US" dirty="0" smtClean="0"/>
              <a:t> Nano, and can connect to external Raspberry Pi.</a:t>
            </a:r>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3" name="Picture 2" descr="Kit Label V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787" y="1554648"/>
            <a:ext cx="4202546" cy="3247421"/>
          </a:xfrm>
          <a:prstGeom prst="rect">
            <a:avLst/>
          </a:prstGeom>
        </p:spPr>
      </p:pic>
    </p:spTree>
    <p:extLst>
      <p:ext uri="{BB962C8B-B14F-4D97-AF65-F5344CB8AC3E}">
        <p14:creationId xmlns:p14="http://schemas.microsoft.com/office/powerpoint/2010/main" val="1888813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2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19</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015663"/>
          </a:xfrm>
          <a:prstGeom prst="rect">
            <a:avLst/>
          </a:prstGeom>
          <a:noFill/>
        </p:spPr>
        <p:txBody>
          <a:bodyPr wrap="square" rtlCol="0">
            <a:spAutoFit/>
          </a:bodyPr>
          <a:lstStyle/>
          <a:p>
            <a:r>
              <a:rPr lang="en-US" sz="1200" kern="1200" dirty="0" smtClean="0">
                <a:solidFill>
                  <a:schemeClr val="bg1"/>
                </a:solidFill>
              </a:rPr>
              <a:t>Use network cable to connect with router to get IP</a:t>
            </a:r>
          </a:p>
          <a:p>
            <a:endParaRPr lang="en-US" sz="1200" kern="1200" dirty="0" smtClean="0">
              <a:solidFill>
                <a:schemeClr val="bg1"/>
              </a:solidFill>
            </a:endParaRPr>
          </a:p>
          <a:p>
            <a:r>
              <a:rPr lang="en-US" sz="1200" dirty="0" smtClean="0"/>
              <a:t>Connect Pi with router with </a:t>
            </a:r>
            <a:r>
              <a:rPr lang="en-US" sz="1200" dirty="0" err="1" smtClean="0"/>
              <a:t>ethernet</a:t>
            </a:r>
            <a:r>
              <a:rPr lang="en-US" sz="1200" dirty="0" smtClean="0"/>
              <a:t> cable, start Pi, the IP will be displayed on LCD, then remote connect to Raspberry Pi through VNC viewer.</a:t>
            </a:r>
            <a:endParaRPr lang="en-US" sz="1200" dirty="0">
              <a:solidFill>
                <a:schemeClr val="bg1"/>
              </a:solidFill>
            </a:endParaRPr>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val="1769975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a:t>
            </a:fld>
            <a:endParaRPr lang="en" sz="1200" dirty="0"/>
          </a:p>
        </p:txBody>
      </p:sp>
      <p:sp>
        <p:nvSpPr>
          <p:cNvPr id="14" name="Shape 70"/>
          <p:cNvSpPr txBox="1">
            <a:spLocks/>
          </p:cNvSpPr>
          <p:nvPr/>
        </p:nvSpPr>
        <p:spPr>
          <a:xfrm>
            <a:off x="414235" y="314689"/>
            <a:ext cx="7191600"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00A169"/>
                </a:solidFill>
                <a:latin typeface="+mj-lt"/>
              </a:rPr>
              <a:t>Course </a:t>
            </a:r>
            <a:r>
              <a:rPr lang="en-US" altLang="zh-CN" sz="2800" b="1" dirty="0" smtClean="0">
                <a:solidFill>
                  <a:srgbClr val="00A169"/>
                </a:solidFill>
                <a:latin typeface="+mj-lt"/>
              </a:rPr>
              <a:t>2</a:t>
            </a:r>
            <a:r>
              <a:rPr lang="en" sz="2800" b="1" dirty="0" smtClean="0">
                <a:solidFill>
                  <a:srgbClr val="92D050"/>
                </a:solidFill>
                <a:latin typeface="+mj-lt"/>
              </a:rPr>
              <a:t> </a:t>
            </a:r>
            <a:r>
              <a:rPr lang="en" sz="2800" b="1" dirty="0" smtClean="0">
                <a:solidFill>
                  <a:srgbClr val="595A5D"/>
                </a:solidFill>
              </a:rPr>
              <a:t>Summary</a:t>
            </a:r>
            <a:endParaRPr lang="en" sz="2800" b="1" dirty="0">
              <a:solidFill>
                <a:srgbClr val="595A5D"/>
              </a:solidFill>
            </a:endParaRPr>
          </a:p>
          <a:p>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2</a:t>
            </a:fld>
            <a:endParaRPr lang="en" sz="1200" dirty="0"/>
          </a:p>
        </p:txBody>
      </p:sp>
      <p:sp>
        <p:nvSpPr>
          <p:cNvPr id="3" name="Rectangle 2"/>
          <p:cNvSpPr/>
          <p:nvPr/>
        </p:nvSpPr>
        <p:spPr>
          <a:xfrm>
            <a:off x="964993" y="1114643"/>
            <a:ext cx="4572000" cy="2311402"/>
          </a:xfrm>
          <a:prstGeom prst="rect">
            <a:avLst/>
          </a:prstGeom>
        </p:spPr>
        <p:txBody>
          <a:bodyPr>
            <a:spAutoFit/>
          </a:bodyPr>
          <a:lstStyle/>
          <a:p>
            <a:pPr>
              <a:lnSpc>
                <a:spcPct val="80000"/>
              </a:lnSpc>
            </a:pPr>
            <a:r>
              <a:rPr lang="en-US" altLang="zh-CN" dirty="0" smtClean="0"/>
              <a:t>Introduction of Raspberry Pi</a:t>
            </a:r>
          </a:p>
          <a:p>
            <a:pPr>
              <a:lnSpc>
                <a:spcPct val="80000"/>
              </a:lnSpc>
            </a:pPr>
            <a:endParaRPr lang="en-US" dirty="0"/>
          </a:p>
          <a:p>
            <a:pPr>
              <a:lnSpc>
                <a:spcPct val="80000"/>
              </a:lnSpc>
            </a:pPr>
            <a:r>
              <a:rPr lang="en-US" dirty="0" err="1" smtClean="0"/>
              <a:t>Innovaker</a:t>
            </a:r>
            <a:r>
              <a:rPr lang="en-US" dirty="0" smtClean="0"/>
              <a:t> Digital Circuits Kits</a:t>
            </a:r>
          </a:p>
          <a:p>
            <a:pPr>
              <a:lnSpc>
                <a:spcPct val="80000"/>
              </a:lnSpc>
            </a:pPr>
            <a:endParaRPr lang="en-US" dirty="0" smtClean="0"/>
          </a:p>
          <a:p>
            <a:pPr>
              <a:lnSpc>
                <a:spcPct val="80000"/>
              </a:lnSpc>
            </a:pPr>
            <a:r>
              <a:rPr lang="en-US" dirty="0" smtClean="0"/>
              <a:t>Remote access Raspberry Pi</a:t>
            </a:r>
          </a:p>
          <a:p>
            <a:pPr>
              <a:lnSpc>
                <a:spcPct val="80000"/>
              </a:lnSpc>
            </a:pPr>
            <a:endParaRPr lang="en-US" dirty="0" smtClean="0"/>
          </a:p>
          <a:p>
            <a:pPr>
              <a:lnSpc>
                <a:spcPct val="80000"/>
              </a:lnSpc>
            </a:pPr>
            <a:endParaRPr lang="en-US" dirty="0"/>
          </a:p>
          <a:p>
            <a:pPr>
              <a:lnSpc>
                <a:spcPct val="80000"/>
              </a:lnSpc>
            </a:pPr>
            <a:endParaRPr lang="en-IE" dirty="0"/>
          </a:p>
          <a:p>
            <a:pPr>
              <a:lnSpc>
                <a:spcPct val="80000"/>
              </a:lnSpc>
            </a:pPr>
            <a:endParaRPr lang="en-IE" dirty="0"/>
          </a:p>
          <a:p>
            <a:pPr>
              <a:lnSpc>
                <a:spcPct val="80000"/>
              </a:lnSpc>
            </a:pPr>
            <a:endParaRPr lang="en-IE" dirty="0"/>
          </a:p>
          <a:p>
            <a:pPr>
              <a:lnSpc>
                <a:spcPct val="80000"/>
              </a:lnSpc>
            </a:pPr>
            <a:endParaRPr lang="en-IE" dirty="0"/>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9" name="Picture 8" descr="piot0.jpg"/>
          <p:cNvPicPr>
            <a:picLocks noChangeAspect="1"/>
          </p:cNvPicPr>
          <p:nvPr/>
        </p:nvPicPr>
        <p:blipFill>
          <a:blip r:embed="rId4"/>
          <a:stretch>
            <a:fillRect/>
          </a:stretch>
        </p:blipFill>
        <p:spPr>
          <a:xfrm>
            <a:off x="1739370" y="2270654"/>
            <a:ext cx="5800725" cy="2295525"/>
          </a:xfrm>
          <a:prstGeom prst="rect">
            <a:avLst/>
          </a:prstGeom>
        </p:spPr>
      </p:pic>
    </p:spTree>
    <p:extLst>
      <p:ext uri="{BB962C8B-B14F-4D97-AF65-F5344CB8AC3E}">
        <p14:creationId xmlns:p14="http://schemas.microsoft.com/office/powerpoint/2010/main" val="48268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3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938992"/>
          </a:xfrm>
          <a:prstGeom prst="rect">
            <a:avLst/>
          </a:prstGeom>
          <a:noFill/>
        </p:spPr>
        <p:txBody>
          <a:bodyPr wrap="square" rtlCol="0">
            <a:spAutoFit/>
          </a:bodyPr>
          <a:lstStyle/>
          <a:p>
            <a:r>
              <a:rPr lang="en-US" sz="1200" dirty="0" smtClean="0"/>
              <a:t>Use smart phone hotspot to get IP</a:t>
            </a:r>
          </a:p>
          <a:p>
            <a:endParaRPr lang="en-US" sz="1200" b="1" dirty="0" smtClean="0"/>
          </a:p>
          <a:p>
            <a:r>
              <a:rPr lang="en-US" sz="1200" dirty="0" smtClean="0"/>
              <a:t>Set hotspot on smart phone, </a:t>
            </a:r>
          </a:p>
          <a:p>
            <a:endParaRPr lang="en-US" sz="1200" dirty="0" smtClean="0"/>
          </a:p>
          <a:p>
            <a:r>
              <a:rPr lang="en-US" sz="1200" dirty="0" smtClean="0"/>
              <a:t>the spot name “</a:t>
            </a:r>
            <a:r>
              <a:rPr lang="en-US" sz="1200" dirty="0" err="1" smtClean="0"/>
              <a:t>Pizhi</a:t>
            </a:r>
            <a:r>
              <a:rPr lang="en-US" sz="1200" dirty="0" smtClean="0"/>
              <a:t>”,  password “</a:t>
            </a:r>
            <a:r>
              <a:rPr lang="en-US" sz="1200" dirty="0" err="1" smtClean="0"/>
              <a:t>innovaker</a:t>
            </a:r>
            <a:r>
              <a:rPr lang="en-US" sz="1200" dirty="0" smtClean="0"/>
              <a:t>”.</a:t>
            </a:r>
          </a:p>
          <a:p>
            <a:endParaRPr lang="en-US" sz="1200" dirty="0" smtClean="0"/>
          </a:p>
          <a:p>
            <a:r>
              <a:rPr lang="en-US" sz="1200" dirty="0" smtClean="0"/>
              <a:t>Start Pi with LCD, the LCD will display Pi IP of hotspot, go to VNC, then remote connect to Raspberry Pi through VNC viewer.</a:t>
            </a:r>
          </a:p>
          <a:p>
            <a:r>
              <a:rPr lang="en-US" sz="1200" dirty="0" smtClean="0"/>
              <a:t/>
            </a:r>
            <a:br>
              <a:rPr lang="en-US" sz="1200" dirty="0" smtClean="0"/>
            </a:br>
            <a:endParaRPr lang="en-US" sz="1200" b="1" dirty="0"/>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val="1769975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Electronic </a:t>
            </a:r>
          </a:p>
          <a:p>
            <a:r>
              <a:rPr lang="en-US" sz="2800" b="1" dirty="0" smtClean="0">
                <a:solidFill>
                  <a:srgbClr val="595A5D"/>
                </a:solidFill>
              </a:rPr>
              <a:t>component </a:t>
            </a:r>
          </a:p>
          <a:p>
            <a:r>
              <a:rPr lang="en-US" sz="2800" b="1" dirty="0" smtClean="0">
                <a:solidFill>
                  <a:srgbClr val="595A5D"/>
                </a:solidFill>
                <a:latin typeface="+mj-lt"/>
              </a:rPr>
              <a:t>LED     </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LED</a:t>
            </a:r>
          </a:p>
          <a:p>
            <a:endParaRPr lang="en-US" sz="1200" b="1" dirty="0" smtClean="0"/>
          </a:p>
          <a:p>
            <a:r>
              <a:rPr lang="en-US" sz="1200" dirty="0" smtClean="0"/>
              <a:t>An LED, or light emitting diode, is an electrical component that converts electrical energy into light. LED’s come in many shapes and forms, but the ones we will be using emit only a single color when current is passed through them.</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000" b="1" kern="1200" dirty="0" smtClean="0">
                <a:solidFill>
                  <a:schemeClr val="accent6">
                    <a:lumMod val="50000"/>
                  </a:schemeClr>
                </a:solidFill>
              </a:rPr>
              <a:t>WARNING: Make sure when connecting your LEDs that the positive end is connected to the positive end of the power source and the negative end is connected to the path that leads to ground. Failure to do so may result in a damaged LED.</a:t>
            </a:r>
            <a:endParaRPr lang="en-US" sz="1000" b="1" dirty="0" smtClean="0">
              <a:solidFill>
                <a:schemeClr val="accent6">
                  <a:lumMod val="50000"/>
                </a:schemeClr>
              </a:solidFill>
            </a:endParaRPr>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2290" name="Picture 2" descr="Related image"/>
          <p:cNvPicPr>
            <a:picLocks noChangeAspect="1" noChangeArrowheads="1"/>
          </p:cNvPicPr>
          <p:nvPr/>
        </p:nvPicPr>
        <p:blipFill>
          <a:blip r:embed="rId6"/>
          <a:srcRect/>
          <a:stretch>
            <a:fillRect/>
          </a:stretch>
        </p:blipFill>
        <p:spPr bwMode="auto">
          <a:xfrm>
            <a:off x="457200" y="1896356"/>
            <a:ext cx="2150534" cy="2387532"/>
          </a:xfrm>
          <a:prstGeom prst="rect">
            <a:avLst/>
          </a:prstGeom>
          <a:noFill/>
        </p:spPr>
      </p:pic>
      <p:pic>
        <p:nvPicPr>
          <p:cNvPr id="12292" name="Picture 4" descr="Image result for LED"/>
          <p:cNvPicPr>
            <a:picLocks noChangeAspect="1" noChangeArrowheads="1"/>
          </p:cNvPicPr>
          <p:nvPr/>
        </p:nvPicPr>
        <p:blipFill>
          <a:blip r:embed="rId7"/>
          <a:srcRect/>
          <a:stretch>
            <a:fillRect/>
          </a:stretch>
        </p:blipFill>
        <p:spPr bwMode="auto">
          <a:xfrm>
            <a:off x="5528733" y="1845726"/>
            <a:ext cx="1634068" cy="1275717"/>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Electronic </a:t>
            </a:r>
          </a:p>
          <a:p>
            <a:r>
              <a:rPr lang="en-US" sz="2800" b="1" dirty="0" smtClean="0">
                <a:solidFill>
                  <a:srgbClr val="595A5D"/>
                </a:solidFill>
              </a:rPr>
              <a:t>component </a:t>
            </a:r>
          </a:p>
          <a:p>
            <a:r>
              <a:rPr lang="en-US" sz="2800" b="1" dirty="0" smtClean="0">
                <a:solidFill>
                  <a:srgbClr val="595A5D"/>
                </a:solidFill>
                <a:latin typeface="+mj-lt"/>
              </a:rPr>
              <a:t>resistor </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22</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resistors</a:t>
            </a:r>
          </a:p>
          <a:p>
            <a:endParaRPr lang="en-US" sz="1200" b="1" dirty="0" smtClean="0"/>
          </a:p>
          <a:p>
            <a:r>
              <a:rPr lang="en-US" sz="1200" dirty="0" smtClean="0"/>
              <a:t>A </a:t>
            </a:r>
            <a:r>
              <a:rPr lang="en-US" sz="1200" b="1" dirty="0" smtClean="0"/>
              <a:t>resistor</a:t>
            </a:r>
            <a:r>
              <a:rPr lang="en-US" sz="1200" dirty="0" smtClean="0"/>
              <a:t> is a </a:t>
            </a:r>
            <a:r>
              <a:rPr lang="en-US" sz="1200" dirty="0" smtClean="0">
                <a:hlinkClick r:id="rId6" tooltip="Passivity (engineering)"/>
              </a:rPr>
              <a:t>passive</a:t>
            </a:r>
            <a:r>
              <a:rPr lang="en-US" sz="1200" dirty="0" smtClean="0"/>
              <a:t> </a:t>
            </a:r>
            <a:r>
              <a:rPr lang="en-US" sz="1200" dirty="0" smtClean="0">
                <a:hlinkClick r:id="rId7" tooltip="Terminal (electronics)"/>
              </a:rPr>
              <a:t>two-terminal</a:t>
            </a:r>
            <a:r>
              <a:rPr lang="en-US" sz="1200" dirty="0" smtClean="0"/>
              <a:t> </a:t>
            </a:r>
            <a:r>
              <a:rPr lang="en-US" sz="1200" dirty="0" smtClean="0">
                <a:hlinkClick r:id="rId8" tooltip="Electronic component"/>
              </a:rPr>
              <a:t>electrical component</a:t>
            </a:r>
            <a:r>
              <a:rPr lang="en-US" sz="1200" dirty="0" smtClean="0"/>
              <a:t> that implements </a:t>
            </a:r>
            <a:r>
              <a:rPr lang="en-US" sz="1200" dirty="0" smtClean="0">
                <a:hlinkClick r:id="rId9" tooltip="Electrical resistance"/>
              </a:rPr>
              <a:t>electrical resistance</a:t>
            </a:r>
            <a:r>
              <a:rPr lang="en-US" sz="1200" dirty="0" smtClean="0"/>
              <a:t> as a circuit element.</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kern="1200" dirty="0" smtClean="0">
                <a:solidFill>
                  <a:schemeClr val="bg1"/>
                </a:solidFill>
              </a:rPr>
              <a:t>In electronic circuits, resistors are used to reduce current flow, adjust signal levels, to divide voltages, </a:t>
            </a:r>
            <a:r>
              <a:rPr lang="en-US" sz="1200" kern="1200" dirty="0" smtClean="0">
                <a:solidFill>
                  <a:schemeClr val="bg1"/>
                </a:solidFill>
                <a:hlinkClick r:id="rId10" tooltip="Biasing"/>
              </a:rPr>
              <a:t>bias</a:t>
            </a:r>
            <a:r>
              <a:rPr lang="en-US" sz="1200" kern="1200" dirty="0" smtClean="0">
                <a:solidFill>
                  <a:schemeClr val="bg1"/>
                </a:solidFill>
              </a:rPr>
              <a:t> active elements, and terminate </a:t>
            </a:r>
            <a:r>
              <a:rPr lang="en-US" sz="1200" kern="1200" dirty="0" smtClean="0">
                <a:solidFill>
                  <a:schemeClr val="bg1"/>
                </a:solidFill>
                <a:hlinkClick r:id="rId11" tooltip="Transmission line"/>
              </a:rPr>
              <a:t>transmission lines</a:t>
            </a:r>
            <a:r>
              <a:rPr lang="en-US" sz="1200" kern="1200" dirty="0" smtClean="0">
                <a:solidFill>
                  <a:schemeClr val="bg1"/>
                </a:solidFill>
              </a:rPr>
              <a:t>, among other uses.</a:t>
            </a:r>
            <a:endParaRPr lang="en-US" sz="1200" dirty="0" smtClean="0">
              <a:solidFill>
                <a:schemeClr val="bg1"/>
              </a:solidFill>
            </a:endParaRPr>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59396" name="Picture 4" descr="Related image"/>
          <p:cNvPicPr>
            <a:picLocks noChangeAspect="1" noChangeArrowheads="1"/>
          </p:cNvPicPr>
          <p:nvPr/>
        </p:nvPicPr>
        <p:blipFill>
          <a:blip r:embed="rId12"/>
          <a:srcRect/>
          <a:stretch>
            <a:fillRect/>
          </a:stretch>
        </p:blipFill>
        <p:spPr bwMode="auto">
          <a:xfrm>
            <a:off x="426508" y="2051579"/>
            <a:ext cx="2549699" cy="1529821"/>
          </a:xfrm>
          <a:prstGeom prst="rect">
            <a:avLst/>
          </a:prstGeom>
          <a:noFill/>
        </p:spPr>
      </p:pic>
      <p:pic>
        <p:nvPicPr>
          <p:cNvPr id="59398" name="Picture 6" descr="Related image"/>
          <p:cNvPicPr>
            <a:picLocks noChangeAspect="1" noChangeArrowheads="1"/>
          </p:cNvPicPr>
          <p:nvPr/>
        </p:nvPicPr>
        <p:blipFill>
          <a:blip r:embed="rId13"/>
          <a:srcRect/>
          <a:stretch>
            <a:fillRect/>
          </a:stretch>
        </p:blipFill>
        <p:spPr bwMode="auto">
          <a:xfrm>
            <a:off x="5257211" y="1803399"/>
            <a:ext cx="2340563" cy="1316567"/>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GPIO</a:t>
            </a:r>
            <a:r>
              <a:rPr lang="en-US" sz="2800" b="1" dirty="0" smtClean="0">
                <a:solidFill>
                  <a:srgbClr val="595A5D"/>
                </a:solidFill>
                <a:latin typeface="+mj-lt"/>
              </a:rPr>
              <a:t> </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23</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r>
              <a:rPr lang="en-US" sz="1200" dirty="0" smtClean="0"/>
              <a:t>GPIO (general purpose input/output)</a:t>
            </a:r>
          </a:p>
          <a:p>
            <a:r>
              <a:rPr lang="en-US" sz="1200" dirty="0" smtClean="0"/>
              <a:t> </a:t>
            </a:r>
            <a:endParaRPr lang="en-US" sz="1200" b="1" dirty="0" smtClean="0"/>
          </a:p>
          <a:p>
            <a:r>
              <a:rPr lang="en-US" sz="1200" dirty="0" smtClean="0"/>
              <a:t>These pins are a physical interface between the Pi and the outside world. At the simplest level, you can think of them as switches that you can turn on or off (input) or that the Pi can turn on or off (output). </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For output: Each pin can turn on or off, or go HIGH or LOW in computing terms. When the pin is HIGH it outputs 3.3 volts (3v3); when the pin is LOW it is off.</a:t>
            </a:r>
          </a:p>
          <a:p>
            <a:r>
              <a:rPr lang="en-US" sz="1200" dirty="0" smtClean="0"/>
              <a:t>For input, it is bit of tricky, this is why you will see phrases like "pull up" and "pull down" in Raspberry Pi GPIO tutorials.</a:t>
            </a:r>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2051" name="Picture 3"/>
          <p:cNvPicPr>
            <a:picLocks noChangeAspect="1" noChangeArrowheads="1"/>
          </p:cNvPicPr>
          <p:nvPr/>
        </p:nvPicPr>
        <p:blipFill>
          <a:blip r:embed="rId6"/>
          <a:srcRect/>
          <a:stretch>
            <a:fillRect/>
          </a:stretch>
        </p:blipFill>
        <p:spPr bwMode="auto">
          <a:xfrm>
            <a:off x="230658" y="894302"/>
            <a:ext cx="2666472" cy="3275764"/>
          </a:xfrm>
          <a:prstGeom prst="rect">
            <a:avLst/>
          </a:prstGeom>
          <a:noFill/>
          <a:ln w="9525">
            <a:noFill/>
            <a:miter lim="800000"/>
            <a:headEnd/>
            <a:tailEnd/>
          </a:ln>
        </p:spPr>
      </p:pic>
      <p:pic>
        <p:nvPicPr>
          <p:cNvPr id="2053" name="Picture 5" descr="Related image"/>
          <p:cNvPicPr>
            <a:picLocks noChangeAspect="1" noChangeArrowheads="1"/>
          </p:cNvPicPr>
          <p:nvPr/>
        </p:nvPicPr>
        <p:blipFill>
          <a:blip r:embed="rId7"/>
          <a:srcRect/>
          <a:stretch>
            <a:fillRect/>
          </a:stretch>
        </p:blipFill>
        <p:spPr bwMode="auto">
          <a:xfrm>
            <a:off x="5034224" y="1649991"/>
            <a:ext cx="3340484" cy="1002145"/>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sz="2800" b="1" dirty="0" smtClean="0">
                <a:solidFill>
                  <a:srgbClr val="595A5D"/>
                </a:solidFill>
              </a:rPr>
              <a:t>blink LED    </a:t>
            </a:r>
            <a:r>
              <a:rPr lang="en-US" sz="2800" b="1" dirty="0" smtClean="0">
                <a:solidFill>
                  <a:srgbClr val="595A5D"/>
                </a:solidFill>
                <a:latin typeface="+mj-lt"/>
              </a:rPr>
              <a:t>I </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83582"/>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Demo Project Diagram</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2" name="Picture 1"/>
          <p:cNvPicPr>
            <a:picLocks noChangeAspect="1"/>
          </p:cNvPicPr>
          <p:nvPr/>
        </p:nvPicPr>
        <p:blipFill rotWithShape="1">
          <a:blip r:embed="rId6"/>
          <a:srcRect l="4695" t="8202" r="-46" b="9618"/>
          <a:stretch/>
        </p:blipFill>
        <p:spPr>
          <a:xfrm>
            <a:off x="5152027" y="1065311"/>
            <a:ext cx="4005224" cy="2841441"/>
          </a:xfrm>
          <a:prstGeom prst="rect">
            <a:avLst/>
          </a:prstGeom>
        </p:spPr>
      </p:pic>
      <p:sp>
        <p:nvSpPr>
          <p:cNvPr id="3" name="TextBox 2"/>
          <p:cNvSpPr txBox="1"/>
          <p:nvPr/>
        </p:nvSpPr>
        <p:spPr>
          <a:xfrm>
            <a:off x="535322" y="1443455"/>
            <a:ext cx="3005438" cy="1169551"/>
          </a:xfrm>
          <a:prstGeom prst="rect">
            <a:avLst/>
          </a:prstGeom>
          <a:noFill/>
        </p:spPr>
        <p:txBody>
          <a:bodyPr wrap="square" rtlCol="0">
            <a:spAutoFit/>
          </a:bodyPr>
          <a:lstStyle/>
          <a:p>
            <a:r>
              <a:rPr lang="en-US" dirty="0" smtClean="0"/>
              <a:t>On board, there are 8 </a:t>
            </a:r>
            <a:r>
              <a:rPr lang="en-US" dirty="0"/>
              <a:t>GPIO</a:t>
            </a:r>
            <a:r>
              <a:rPr lang="en-US" dirty="0" smtClean="0"/>
              <a:t> connected LEDs.</a:t>
            </a:r>
          </a:p>
          <a:p>
            <a:r>
              <a:rPr lang="en-US" dirty="0" smtClean="0"/>
              <a:t>Red circle shows GPIO BCM number.</a:t>
            </a:r>
          </a:p>
          <a:p>
            <a:endParaRPr lang="en-US" dirty="0"/>
          </a:p>
        </p:txBody>
      </p:sp>
      <p:pic>
        <p:nvPicPr>
          <p:cNvPr id="4" name="Picture 3"/>
          <p:cNvPicPr>
            <a:picLocks noChangeAspect="1"/>
          </p:cNvPicPr>
          <p:nvPr/>
        </p:nvPicPr>
        <p:blipFill>
          <a:blip r:embed="rId7"/>
          <a:stretch>
            <a:fillRect/>
          </a:stretch>
        </p:blipFill>
        <p:spPr>
          <a:xfrm>
            <a:off x="564777" y="2496476"/>
            <a:ext cx="2932085" cy="1611435"/>
          </a:xfrm>
          <a:prstGeom prst="rect">
            <a:avLst/>
          </a:prstGeom>
        </p:spPr>
      </p:pic>
      <p:sp>
        <p:nvSpPr>
          <p:cNvPr id="7" name="Oval 6"/>
          <p:cNvSpPr/>
          <p:nvPr/>
        </p:nvSpPr>
        <p:spPr>
          <a:xfrm>
            <a:off x="765013" y="3873530"/>
            <a:ext cx="127000" cy="145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470419" y="3873530"/>
            <a:ext cx="127000" cy="145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53597" y="2952550"/>
            <a:ext cx="130336" cy="620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sz="2800" b="1" dirty="0" smtClean="0">
                <a:solidFill>
                  <a:srgbClr val="595A5D"/>
                </a:solidFill>
              </a:rPr>
              <a:t>blink LED   </a:t>
            </a:r>
            <a:r>
              <a:rPr lang="en-US" sz="2800" b="1" dirty="0" smtClean="0">
                <a:solidFill>
                  <a:srgbClr val="595A5D"/>
                </a:solidFill>
                <a:latin typeface="+mj-lt"/>
              </a:rPr>
              <a:t>II</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graphicFrame>
        <p:nvGraphicFramePr>
          <p:cNvPr id="14" name="Table 13"/>
          <p:cNvGraphicFramePr>
            <a:graphicFrameLocks noGrp="1"/>
          </p:cNvGraphicFramePr>
          <p:nvPr/>
        </p:nvGraphicFramePr>
        <p:xfrm>
          <a:off x="4038600" y="694691"/>
          <a:ext cx="5105400" cy="3398520"/>
        </p:xfrm>
        <a:graphic>
          <a:graphicData uri="http://schemas.openxmlformats.org/drawingml/2006/table">
            <a:tbl>
              <a:tblPr/>
              <a:tblGrid>
                <a:gridCol w="2699407"/>
                <a:gridCol w="2405993"/>
              </a:tblGrid>
              <a:tr h="431800">
                <a:tc>
                  <a:txBody>
                    <a:bodyPr/>
                    <a:lstStyle/>
                    <a:p>
                      <a:pPr rtl="0" fontAlgn="t">
                        <a:spcBef>
                          <a:spcPts val="0"/>
                        </a:spcBef>
                        <a:spcAft>
                          <a:spcPts val="0"/>
                        </a:spcAft>
                      </a:pPr>
                      <a:r>
                        <a:rPr lang="en-US" sz="1000" b="0" i="0" u="none" strike="noStrike" dirty="0">
                          <a:solidFill>
                            <a:srgbClr val="A626A4"/>
                          </a:solidFill>
                          <a:latin typeface="Consolas"/>
                        </a:rPr>
                        <a:t>import</a:t>
                      </a:r>
                      <a:r>
                        <a:rPr lang="en-US" sz="1000" b="0" i="0" u="none" strike="noStrike" dirty="0">
                          <a:solidFill>
                            <a:srgbClr val="383A42"/>
                          </a:solidFill>
                          <a:latin typeface="Consolas"/>
                        </a:rPr>
                        <a:t> </a:t>
                      </a:r>
                      <a:r>
                        <a:rPr lang="en-US" sz="1000" b="0" i="0" u="none" strike="noStrike" dirty="0" err="1">
                          <a:solidFill>
                            <a:srgbClr val="383A42"/>
                          </a:solidFill>
                          <a:latin typeface="Consolas"/>
                        </a:rPr>
                        <a:t>RPi.GPIO</a:t>
                      </a:r>
                      <a:r>
                        <a:rPr lang="en-US" sz="1000" b="0" i="0" u="none" strike="noStrike" dirty="0">
                          <a:solidFill>
                            <a:srgbClr val="383A42"/>
                          </a:solidFill>
                          <a:latin typeface="Consolas"/>
                        </a:rPr>
                        <a:t> </a:t>
                      </a:r>
                      <a:r>
                        <a:rPr lang="en-US" sz="1000" b="0" i="0" u="none" strike="noStrike" dirty="0">
                          <a:solidFill>
                            <a:srgbClr val="A626A4"/>
                          </a:solidFill>
                          <a:latin typeface="Consolas"/>
                        </a:rPr>
                        <a:t>as</a:t>
                      </a:r>
                      <a:r>
                        <a:rPr lang="en-US" sz="1000" b="0" i="0" u="none" strike="noStrike" dirty="0">
                          <a:solidFill>
                            <a:srgbClr val="383A42"/>
                          </a:solidFill>
                          <a:latin typeface="Consolas"/>
                        </a:rPr>
                        <a:t> GPIO</a:t>
                      </a:r>
                      <a:br>
                        <a:rPr lang="en-US" sz="1000" b="0" i="0" u="none" strike="noStrike" dirty="0">
                          <a:solidFill>
                            <a:srgbClr val="383A42"/>
                          </a:solidFill>
                          <a:latin typeface="Consolas"/>
                        </a:rPr>
                      </a:br>
                      <a:r>
                        <a:rPr lang="en-US" sz="1000" b="0" i="0" u="none" strike="noStrike" dirty="0">
                          <a:solidFill>
                            <a:srgbClr val="A626A4"/>
                          </a:solidFill>
                          <a:latin typeface="Consolas"/>
                        </a:rPr>
                        <a:t>import</a:t>
                      </a:r>
                      <a:r>
                        <a:rPr lang="en-US" sz="1000" b="0" i="0" u="none" strike="noStrike" dirty="0">
                          <a:solidFill>
                            <a:srgbClr val="383A42"/>
                          </a:solidFill>
                          <a:latin typeface="Consolas"/>
                        </a:rPr>
                        <a:t> time</a:t>
                      </a:r>
                      <a:endParaRPr lang="en-US" dirty="0"/>
                    </a:p>
                  </a:txBody>
                  <a:tcPr marL="63500" marR="63500" marT="63500" marB="63500">
                    <a:lnL>
                      <a:noFill/>
                    </a:lnL>
                    <a:lnR>
                      <a:noFill/>
                    </a:lnR>
                    <a:lnT>
                      <a:noFill/>
                    </a:lnT>
                    <a:lnB>
                      <a:noFill/>
                    </a:lnB>
                  </a:tcPr>
                </a:tc>
                <a:tc>
                  <a:txBody>
                    <a:bodyPr/>
                    <a:lstStyle/>
                    <a:p>
                      <a:pPr rtl="0" fontAlgn="t">
                        <a:spcBef>
                          <a:spcPts val="0"/>
                        </a:spcBef>
                        <a:spcAft>
                          <a:spcPts val="0"/>
                        </a:spcAft>
                      </a:pPr>
                      <a:r>
                        <a:rPr lang="en-US" sz="1000" b="0" i="0" u="none" strike="noStrike" dirty="0">
                          <a:solidFill>
                            <a:srgbClr val="383A42"/>
                          </a:solidFill>
                          <a:latin typeface="Roboto"/>
                        </a:rPr>
                        <a:t>The top of our file will contain all of the libraries we import. Here, we import the </a:t>
                      </a:r>
                      <a:r>
                        <a:rPr lang="en-US" sz="1000" b="0" i="0" u="none" strike="noStrike" dirty="0">
                          <a:solidFill>
                            <a:srgbClr val="383A42"/>
                          </a:solidFill>
                          <a:latin typeface="Consolas"/>
                        </a:rPr>
                        <a:t>GPIO</a:t>
                      </a:r>
                      <a:r>
                        <a:rPr lang="en-US" sz="1000" b="0" i="0" u="none" strike="noStrike" dirty="0">
                          <a:solidFill>
                            <a:srgbClr val="383A42"/>
                          </a:solidFill>
                          <a:latin typeface="Roboto"/>
                        </a:rPr>
                        <a:t> and </a:t>
                      </a:r>
                      <a:r>
                        <a:rPr lang="en-US" sz="1000" b="0" i="0" u="none" strike="noStrike" dirty="0">
                          <a:solidFill>
                            <a:srgbClr val="383A42"/>
                          </a:solidFill>
                          <a:latin typeface="Consolas"/>
                        </a:rPr>
                        <a:t>time</a:t>
                      </a:r>
                      <a:r>
                        <a:rPr lang="en-US" sz="1000" b="0" i="0" u="none" strike="noStrike" dirty="0">
                          <a:solidFill>
                            <a:srgbClr val="383A42"/>
                          </a:solidFill>
                          <a:latin typeface="Roboto"/>
                        </a:rPr>
                        <a:t> modules</a:t>
                      </a:r>
                      <a:endParaRPr lang="en-US" dirty="0"/>
                    </a:p>
                  </a:txBody>
                  <a:tcPr marL="63500" marR="63500" marT="63500" marB="63500">
                    <a:lnL>
                      <a:noFill/>
                    </a:lnL>
                    <a:lnR>
                      <a:noFill/>
                    </a:lnR>
                    <a:lnT>
                      <a:noFill/>
                    </a:lnT>
                    <a:lnB>
                      <a:noFill/>
                    </a:lnB>
                  </a:tcPr>
                </a:tc>
              </a:tr>
              <a:tr h="520700">
                <a:tc>
                  <a:txBody>
                    <a:bodyPr/>
                    <a:lstStyle/>
                    <a:p>
                      <a:pPr rtl="0" fontAlgn="t">
                        <a:spcBef>
                          <a:spcPts val="0"/>
                        </a:spcBef>
                        <a:spcAft>
                          <a:spcPts val="0"/>
                        </a:spcAft>
                      </a:pPr>
                      <a:r>
                        <a:rPr lang="en-US" sz="1000" b="0" i="0" u="none" strike="noStrike" dirty="0">
                          <a:solidFill>
                            <a:srgbClr val="383A42"/>
                          </a:solidFill>
                          <a:latin typeface="Consolas"/>
                        </a:rPr>
                        <a:t>LED_PIN = </a:t>
                      </a:r>
                      <a:r>
                        <a:rPr lang="en-US" sz="1000" b="0" i="0" u="none" strike="noStrike" dirty="0">
                          <a:solidFill>
                            <a:srgbClr val="986801"/>
                          </a:solidFill>
                          <a:latin typeface="Consolas"/>
                        </a:rPr>
                        <a:t>10</a:t>
                      </a:r>
                      <a:r>
                        <a:rPr lang="en-US" sz="1000" b="0" i="0" u="none" strike="noStrike" dirty="0">
                          <a:solidFill>
                            <a:srgbClr val="383A42"/>
                          </a:solidFill>
                          <a:latin typeface="Consolas"/>
                        </a:rPr>
                        <a:t/>
                      </a:r>
                      <a:br>
                        <a:rPr lang="en-US" sz="1000" b="0" i="0" u="none" strike="noStrike" dirty="0">
                          <a:solidFill>
                            <a:srgbClr val="383A42"/>
                          </a:solidFill>
                          <a:latin typeface="Consolas"/>
                        </a:rPr>
                      </a:br>
                      <a:r>
                        <a:rPr lang="en-US" sz="1000" b="0" i="0" u="none" strike="noStrike" dirty="0">
                          <a:solidFill>
                            <a:srgbClr val="383A42"/>
                          </a:solidFill>
                          <a:latin typeface="Consolas"/>
                        </a:rPr>
                        <a:t>ON = </a:t>
                      </a:r>
                      <a:r>
                        <a:rPr lang="en-US" sz="1000" b="0" i="0" u="none" strike="noStrike" dirty="0">
                          <a:solidFill>
                            <a:srgbClr val="A626A4"/>
                          </a:solidFill>
                          <a:latin typeface="Consolas"/>
                        </a:rPr>
                        <a:t>True</a:t>
                      </a:r>
                      <a:r>
                        <a:rPr lang="en-US" sz="1000" b="0" i="0" u="none" strike="noStrike" dirty="0">
                          <a:solidFill>
                            <a:srgbClr val="383A42"/>
                          </a:solidFill>
                          <a:latin typeface="Consolas"/>
                        </a:rPr>
                        <a:t/>
                      </a:r>
                      <a:br>
                        <a:rPr lang="en-US" sz="1000" b="0" i="0" u="none" strike="noStrike" dirty="0">
                          <a:solidFill>
                            <a:srgbClr val="383A42"/>
                          </a:solidFill>
                          <a:latin typeface="Consolas"/>
                        </a:rPr>
                      </a:br>
                      <a:r>
                        <a:rPr lang="en-US" sz="1000" b="0" i="0" u="none" strike="noStrike" dirty="0">
                          <a:solidFill>
                            <a:srgbClr val="383A42"/>
                          </a:solidFill>
                          <a:latin typeface="Consolas"/>
                        </a:rPr>
                        <a:t>OFF = </a:t>
                      </a:r>
                      <a:r>
                        <a:rPr lang="en-US" sz="1000" b="0" i="0" u="none" strike="noStrike" dirty="0">
                          <a:solidFill>
                            <a:srgbClr val="A626A4"/>
                          </a:solidFill>
                          <a:latin typeface="Consolas"/>
                        </a:rPr>
                        <a:t>False</a:t>
                      </a:r>
                      <a:endParaRPr lang="en-US" dirty="0"/>
                    </a:p>
                  </a:txBody>
                  <a:tcPr marL="63500" marR="63500" marT="63500" marB="63500">
                    <a:lnL>
                      <a:noFill/>
                    </a:lnL>
                    <a:lnR>
                      <a:noFill/>
                    </a:lnR>
                    <a:lnT>
                      <a:noFill/>
                    </a:lnT>
                    <a:lnB>
                      <a:noFill/>
                    </a:lnB>
                  </a:tcPr>
                </a:tc>
                <a:tc>
                  <a:txBody>
                    <a:bodyPr/>
                    <a:lstStyle/>
                    <a:p>
                      <a:pPr rtl="0" fontAlgn="t">
                        <a:spcBef>
                          <a:spcPts val="0"/>
                        </a:spcBef>
                        <a:spcAft>
                          <a:spcPts val="0"/>
                        </a:spcAft>
                      </a:pPr>
                      <a:r>
                        <a:rPr lang="en-US" sz="1000" b="0" i="0" u="none" strike="noStrike">
                          <a:solidFill>
                            <a:srgbClr val="383A42"/>
                          </a:solidFill>
                          <a:latin typeface="Roboto"/>
                        </a:rPr>
                        <a:t>Constants typically do not change in value and are given names in all uppercase. </a:t>
                      </a:r>
                      <a:endParaRPr lang="en-US"/>
                    </a:p>
                    <a:p>
                      <a:pPr rtl="0" fontAlgn="t">
                        <a:spcBef>
                          <a:spcPts val="0"/>
                        </a:spcBef>
                        <a:spcAft>
                          <a:spcPts val="0"/>
                        </a:spcAft>
                      </a:pPr>
                      <a:r>
                        <a:rPr lang="en-US" sz="1000" b="0" i="0" u="none" strike="noStrike">
                          <a:solidFill>
                            <a:srgbClr val="383A42"/>
                          </a:solidFill>
                          <a:latin typeface="Roboto"/>
                        </a:rPr>
                        <a:t>Pin numbers should always be defined as constants.</a:t>
                      </a:r>
                      <a:endParaRPr lang="en-US"/>
                    </a:p>
                  </a:txBody>
                  <a:tcPr marL="63500" marR="63500" marT="63500" marB="63500">
                    <a:lnL>
                      <a:noFill/>
                    </a:lnL>
                    <a:lnR>
                      <a:noFill/>
                    </a:lnR>
                    <a:lnT>
                      <a:noFill/>
                    </a:lnT>
                    <a:lnB>
                      <a:noFill/>
                    </a:lnB>
                  </a:tcPr>
                </a:tc>
              </a:tr>
              <a:tr h="0">
                <a:tc>
                  <a:txBody>
                    <a:bodyPr/>
                    <a:lstStyle/>
                    <a:p>
                      <a:pPr rtl="0" fontAlgn="t">
                        <a:spcBef>
                          <a:spcPts val="0"/>
                        </a:spcBef>
                        <a:spcAft>
                          <a:spcPts val="0"/>
                        </a:spcAft>
                      </a:pPr>
                      <a:r>
                        <a:rPr lang="en-US" sz="1000" b="0" i="0" u="none" strike="noStrike">
                          <a:solidFill>
                            <a:srgbClr val="A626A4"/>
                          </a:solidFill>
                          <a:latin typeface="Consolas"/>
                        </a:rPr>
                        <a:t>def</a:t>
                      </a:r>
                      <a:r>
                        <a:rPr lang="en-US" sz="1000" b="0" i="0" u="none" strike="noStrike">
                          <a:solidFill>
                            <a:srgbClr val="383A42"/>
                          </a:solidFill>
                          <a:latin typeface="Consolas"/>
                        </a:rPr>
                        <a:t> </a:t>
                      </a:r>
                      <a:r>
                        <a:rPr lang="en-US" sz="1000" b="0" i="0" u="none" strike="noStrike">
                          <a:solidFill>
                            <a:srgbClr val="4078F2"/>
                          </a:solidFill>
                          <a:latin typeface="Consolas"/>
                        </a:rPr>
                        <a:t>setup</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GPIO.setmode(GPIO.BCM)</a:t>
                      </a:r>
                      <a:br>
                        <a:rPr lang="en-US" sz="1000" b="0" i="0" u="none" strike="noStrike">
                          <a:solidFill>
                            <a:srgbClr val="383A42"/>
                          </a:solidFill>
                          <a:latin typeface="Consolas"/>
                        </a:rPr>
                      </a:br>
                      <a:r>
                        <a:rPr lang="en-US" sz="1000" b="0" i="0" u="none" strike="noStrike">
                          <a:solidFill>
                            <a:srgbClr val="383A42"/>
                          </a:solidFill>
                          <a:latin typeface="Consolas"/>
                        </a:rPr>
                        <a:t>   GPIO.setup(LED_PIN, GPIO.OUT)</a:t>
                      </a:r>
                      <a:endParaRPr lang="en-US"/>
                    </a:p>
                  </a:txBody>
                  <a:tcPr marL="63500" marR="63500" marT="63500" marB="63500">
                    <a:lnL>
                      <a:noFill/>
                    </a:lnL>
                    <a:lnR>
                      <a:noFill/>
                    </a:lnR>
                    <a:lnT>
                      <a:noFill/>
                    </a:lnT>
                    <a:lnB>
                      <a:noFill/>
                    </a:lnB>
                  </a:tcPr>
                </a:tc>
                <a:tc>
                  <a:txBody>
                    <a:bodyPr/>
                    <a:lstStyle/>
                    <a:p>
                      <a:pPr rtl="0" fontAlgn="t">
                        <a:spcBef>
                          <a:spcPts val="0"/>
                        </a:spcBef>
                        <a:spcAft>
                          <a:spcPts val="0"/>
                        </a:spcAft>
                      </a:pPr>
                      <a:r>
                        <a:rPr lang="en-US" sz="1000" b="0" i="0" u="none" strike="noStrike" dirty="0">
                          <a:solidFill>
                            <a:srgbClr val="383A42"/>
                          </a:solidFill>
                          <a:latin typeface="Roboto"/>
                        </a:rPr>
                        <a:t>The </a:t>
                      </a:r>
                      <a:r>
                        <a:rPr lang="en-US" sz="1000" b="0" i="0" u="none" strike="noStrike" dirty="0">
                          <a:solidFill>
                            <a:srgbClr val="383A42"/>
                          </a:solidFill>
                          <a:latin typeface="Consolas"/>
                        </a:rPr>
                        <a:t>setup</a:t>
                      </a:r>
                      <a:r>
                        <a:rPr lang="en-US" sz="1000" b="0" i="0" u="none" strike="noStrike" dirty="0">
                          <a:solidFill>
                            <a:srgbClr val="383A42"/>
                          </a:solidFill>
                          <a:latin typeface="Roboto"/>
                        </a:rPr>
                        <a:t> method is where we define the purpose of our GPIO pins. </a:t>
                      </a:r>
                      <a:endParaRPr lang="en-US" dirty="0"/>
                    </a:p>
                    <a:p>
                      <a:pPr rtl="0" fontAlgn="t">
                        <a:spcBef>
                          <a:spcPts val="0"/>
                        </a:spcBef>
                        <a:spcAft>
                          <a:spcPts val="0"/>
                        </a:spcAft>
                      </a:pPr>
                      <a:r>
                        <a:rPr lang="en-US" dirty="0"/>
                        <a:t/>
                      </a:r>
                      <a:br>
                        <a:rPr lang="en-US" dirty="0"/>
                      </a:br>
                      <a:r>
                        <a:rPr lang="en-US" sz="1000" b="0" i="0" u="none" strike="noStrike" dirty="0" err="1">
                          <a:solidFill>
                            <a:srgbClr val="383A42"/>
                          </a:solidFill>
                          <a:latin typeface="Consolas"/>
                        </a:rPr>
                        <a:t>GPIO.setmode</a:t>
                      </a:r>
                      <a:r>
                        <a:rPr lang="en-US" sz="1000" b="0" i="0" u="none" strike="noStrike" dirty="0">
                          <a:solidFill>
                            <a:srgbClr val="383A42"/>
                          </a:solidFill>
                          <a:latin typeface="Consolas"/>
                        </a:rPr>
                        <a:t>(GPIO.BCM)</a:t>
                      </a:r>
                      <a:r>
                        <a:rPr lang="en-US" sz="1000" b="0" i="0" u="none" strike="noStrike" dirty="0">
                          <a:solidFill>
                            <a:srgbClr val="383A42"/>
                          </a:solidFill>
                          <a:latin typeface="Roboto"/>
                        </a:rPr>
                        <a:t> - Sets up our board so that the GPIO pins can be read according to BCM standards</a:t>
                      </a:r>
                      <a:endParaRPr lang="en-US" dirty="0"/>
                    </a:p>
                    <a:p>
                      <a:pPr rtl="0" fontAlgn="t">
                        <a:spcBef>
                          <a:spcPts val="0"/>
                        </a:spcBef>
                        <a:spcAft>
                          <a:spcPts val="0"/>
                        </a:spcAft>
                      </a:pPr>
                      <a:r>
                        <a:rPr lang="en-US" dirty="0"/>
                        <a:t/>
                      </a:r>
                      <a:br>
                        <a:rPr lang="en-US" dirty="0"/>
                      </a:br>
                      <a:r>
                        <a:rPr lang="en-US" sz="1000" b="0" i="0" u="none" strike="noStrike" dirty="0" err="1">
                          <a:solidFill>
                            <a:srgbClr val="383A42"/>
                          </a:solidFill>
                          <a:latin typeface="Consolas"/>
                        </a:rPr>
                        <a:t>GPIO.setup</a:t>
                      </a:r>
                      <a:r>
                        <a:rPr lang="en-US" sz="1000" b="0" i="0" u="none" strike="noStrike" dirty="0">
                          <a:solidFill>
                            <a:srgbClr val="383A42"/>
                          </a:solidFill>
                          <a:latin typeface="Consolas"/>
                        </a:rPr>
                        <a:t>(LED_PIN, GPIO.OUT)</a:t>
                      </a:r>
                      <a:r>
                        <a:rPr lang="en-US" sz="1000" b="0" i="0" u="none" strike="noStrike" dirty="0">
                          <a:solidFill>
                            <a:srgbClr val="383A42"/>
                          </a:solidFill>
                          <a:latin typeface="Roboto"/>
                        </a:rPr>
                        <a:t> - Sets this specific GPIO pin to be used as an output</a:t>
                      </a:r>
                      <a:endParaRPr lang="en-US" dirty="0"/>
                    </a:p>
                  </a:txBody>
                  <a:tcPr marL="63500" marR="63500" marT="63500" marB="63500">
                    <a:lnL>
                      <a:noFill/>
                    </a:lnL>
                    <a:lnR>
                      <a:noFill/>
                    </a:lnR>
                    <a:lnT>
                      <a:noFill/>
                    </a:lnT>
                    <a:lnB>
                      <a:noFill/>
                    </a:lnB>
                  </a:tcPr>
                </a:tc>
              </a:tr>
            </a:tbl>
          </a:graphicData>
        </a:graphic>
      </p:graphicFrame>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Demo Project</a:t>
            </a:r>
          </a:p>
          <a:p>
            <a:r>
              <a:rPr lang="en-US" sz="2800" b="1" dirty="0" smtClean="0">
                <a:solidFill>
                  <a:srgbClr val="595A5D"/>
                </a:solidFill>
              </a:rPr>
              <a:t>blink LED    III</a:t>
            </a:r>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6" name="Table 15"/>
          <p:cNvGraphicFramePr>
            <a:graphicFrameLocks noGrp="1"/>
          </p:cNvGraphicFramePr>
          <p:nvPr/>
        </p:nvGraphicFramePr>
        <p:xfrm>
          <a:off x="3979333" y="681988"/>
          <a:ext cx="5164667" cy="3291403"/>
        </p:xfrm>
        <a:graphic>
          <a:graphicData uri="http://schemas.openxmlformats.org/drawingml/2006/table">
            <a:tbl>
              <a:tblPr/>
              <a:tblGrid>
                <a:gridCol w="2730743"/>
                <a:gridCol w="2433924"/>
              </a:tblGrid>
              <a:tr h="1945203">
                <a:tc>
                  <a:txBody>
                    <a:bodyPr/>
                    <a:lstStyle/>
                    <a:p>
                      <a:pPr rtl="0" fontAlgn="t">
                        <a:spcBef>
                          <a:spcPts val="0"/>
                        </a:spcBef>
                        <a:spcAft>
                          <a:spcPts val="0"/>
                        </a:spcAft>
                      </a:pPr>
                      <a:r>
                        <a:rPr lang="en-US" sz="1000" b="0" i="0" u="none" strike="noStrike">
                          <a:solidFill>
                            <a:srgbClr val="A626A4"/>
                          </a:solidFill>
                          <a:latin typeface="Consolas"/>
                        </a:rPr>
                        <a:t>def</a:t>
                      </a:r>
                      <a:r>
                        <a:rPr lang="en-US" sz="1000" b="0" i="0" u="none" strike="noStrike">
                          <a:solidFill>
                            <a:srgbClr val="383A42"/>
                          </a:solidFill>
                          <a:latin typeface="Consolas"/>
                        </a:rPr>
                        <a:t> </a:t>
                      </a:r>
                      <a:r>
                        <a:rPr lang="en-US" sz="1000" b="0" i="0" u="none" strike="noStrike">
                          <a:solidFill>
                            <a:srgbClr val="4078F2"/>
                          </a:solidFill>
                          <a:latin typeface="Consolas"/>
                        </a:rPr>
                        <a:t>main</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a:t>
                      </a:r>
                      <a:r>
                        <a:rPr lang="en-US" sz="1000" b="0" i="0" u="none" strike="noStrike">
                          <a:solidFill>
                            <a:srgbClr val="A626A4"/>
                          </a:solidFill>
                          <a:latin typeface="Consolas"/>
                        </a:rPr>
                        <a:t>while</a:t>
                      </a:r>
                      <a:r>
                        <a:rPr lang="en-US" sz="1000" b="0" i="0" u="none" strike="noStrike">
                          <a:solidFill>
                            <a:srgbClr val="383A42"/>
                          </a:solidFill>
                          <a:latin typeface="Consolas"/>
                        </a:rPr>
                        <a:t> </a:t>
                      </a:r>
                      <a:r>
                        <a:rPr lang="en-US" sz="1000" b="0" i="0" u="none" strike="noStrike">
                          <a:solidFill>
                            <a:srgbClr val="A626A4"/>
                          </a:solidFill>
                          <a:latin typeface="Consolas"/>
                        </a:rPr>
                        <a:t>True</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GPIO.output(LED_PIN, ON)</a:t>
                      </a:r>
                      <a:br>
                        <a:rPr lang="en-US" sz="1000" b="0" i="0" u="none" strike="noStrike">
                          <a:solidFill>
                            <a:srgbClr val="383A42"/>
                          </a:solidFill>
                          <a:latin typeface="Consolas"/>
                        </a:rPr>
                      </a:br>
                      <a:r>
                        <a:rPr lang="en-US" sz="1000" b="0" i="0" u="none" strike="noStrike">
                          <a:solidFill>
                            <a:srgbClr val="383A42"/>
                          </a:solidFill>
                          <a:latin typeface="Consolas"/>
                        </a:rPr>
                        <a:t>       time.sleep(</a:t>
                      </a:r>
                      <a:r>
                        <a:rPr lang="en-US" sz="1000" b="0" i="0" u="none" strike="noStrike">
                          <a:solidFill>
                            <a:srgbClr val="986801"/>
                          </a:solidFill>
                          <a:latin typeface="Consolas"/>
                        </a:rPr>
                        <a:t>1</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GPIO.output(LED_PIN, OFF)</a:t>
                      </a:r>
                      <a:br>
                        <a:rPr lang="en-US" sz="1000" b="0" i="0" u="none" strike="noStrike">
                          <a:solidFill>
                            <a:srgbClr val="383A42"/>
                          </a:solidFill>
                          <a:latin typeface="Consolas"/>
                        </a:rPr>
                      </a:br>
                      <a:r>
                        <a:rPr lang="en-US" sz="1000" b="0" i="0" u="none" strike="noStrike">
                          <a:solidFill>
                            <a:srgbClr val="383A42"/>
                          </a:solidFill>
                          <a:latin typeface="Consolas"/>
                        </a:rPr>
                        <a:t>       time.sleep(</a:t>
                      </a:r>
                      <a:r>
                        <a:rPr lang="en-US" sz="1000" b="0" i="0" u="none" strike="noStrike">
                          <a:solidFill>
                            <a:srgbClr val="986801"/>
                          </a:solidFill>
                          <a:latin typeface="Consolas"/>
                        </a:rPr>
                        <a:t>1</a:t>
                      </a:r>
                      <a:r>
                        <a:rPr lang="en-US" sz="1000" b="0" i="0" u="none" strike="noStrike">
                          <a:solidFill>
                            <a:srgbClr val="383A42"/>
                          </a:solidFill>
                          <a:latin typeface="Consolas"/>
                        </a:rPr>
                        <a:t>)</a:t>
                      </a:r>
                      <a:endParaRPr lang="en-US"/>
                    </a:p>
                  </a:txBody>
                  <a:tcPr marL="63500" marR="63500" marT="63500" marB="63500">
                    <a:lnL>
                      <a:noFill/>
                    </a:lnL>
                    <a:lnR>
                      <a:noFill/>
                    </a:lnR>
                    <a:lnT>
                      <a:noFill/>
                    </a:lnT>
                    <a:lnB>
                      <a:noFill/>
                    </a:lnB>
                  </a:tcPr>
                </a:tc>
                <a:tc>
                  <a:txBody>
                    <a:bodyPr/>
                    <a:lstStyle/>
                    <a:p>
                      <a:pPr rtl="0" fontAlgn="t">
                        <a:spcBef>
                          <a:spcPts val="0"/>
                        </a:spcBef>
                        <a:spcAft>
                          <a:spcPts val="0"/>
                        </a:spcAft>
                      </a:pPr>
                      <a:r>
                        <a:rPr lang="en-US" sz="1000" b="0" i="0" u="none" strike="noStrike">
                          <a:solidFill>
                            <a:srgbClr val="383A42"/>
                          </a:solidFill>
                          <a:latin typeface="Roboto"/>
                        </a:rPr>
                        <a:t>The </a:t>
                      </a:r>
                      <a:r>
                        <a:rPr lang="en-US" sz="1000" b="0" i="0" u="none" strike="noStrike">
                          <a:solidFill>
                            <a:srgbClr val="383A42"/>
                          </a:solidFill>
                          <a:latin typeface="Consolas"/>
                        </a:rPr>
                        <a:t>main</a:t>
                      </a:r>
                      <a:r>
                        <a:rPr lang="en-US" sz="1000" b="0" i="0" u="none" strike="noStrike">
                          <a:solidFill>
                            <a:srgbClr val="383A42"/>
                          </a:solidFill>
                          <a:latin typeface="Roboto"/>
                        </a:rPr>
                        <a:t> method controls the logic of our program. Here, we use a while statement to turn our light on and off indefinitely. </a:t>
                      </a:r>
                      <a:endParaRPr lang="en-US"/>
                    </a:p>
                    <a:p>
                      <a:pPr rtl="0" fontAlgn="t">
                        <a:spcBef>
                          <a:spcPts val="0"/>
                        </a:spcBef>
                        <a:spcAft>
                          <a:spcPts val="0"/>
                        </a:spcAft>
                      </a:pPr>
                      <a:r>
                        <a:rPr lang="en-US"/>
                        <a:t/>
                      </a:r>
                      <a:br>
                        <a:rPr lang="en-US"/>
                      </a:br>
                      <a:r>
                        <a:rPr lang="en-US" sz="1000" b="0" i="0" u="none" strike="noStrike">
                          <a:solidFill>
                            <a:srgbClr val="383A42"/>
                          </a:solidFill>
                          <a:latin typeface="Consolas"/>
                        </a:rPr>
                        <a:t>GPIO.output(LED_PIN, ON)</a:t>
                      </a:r>
                      <a:r>
                        <a:rPr lang="en-US" sz="1000" b="0" i="0" u="none" strike="noStrike">
                          <a:solidFill>
                            <a:srgbClr val="383A42"/>
                          </a:solidFill>
                          <a:latin typeface="Roboto"/>
                        </a:rPr>
                        <a:t> - turns the GPIO pin on</a:t>
                      </a:r>
                      <a:endParaRPr lang="en-US"/>
                    </a:p>
                    <a:p>
                      <a:pPr rtl="0" fontAlgn="t">
                        <a:spcBef>
                          <a:spcPts val="0"/>
                        </a:spcBef>
                        <a:spcAft>
                          <a:spcPts val="0"/>
                        </a:spcAft>
                      </a:pPr>
                      <a:r>
                        <a:rPr lang="en-US"/>
                        <a:t/>
                      </a:r>
                      <a:br>
                        <a:rPr lang="en-US"/>
                      </a:br>
                      <a:r>
                        <a:rPr lang="en-US" sz="1000" b="0" i="0" u="none" strike="noStrike">
                          <a:solidFill>
                            <a:srgbClr val="383A42"/>
                          </a:solidFill>
                          <a:latin typeface="Consolas"/>
                        </a:rPr>
                        <a:t>time.sleep(</a:t>
                      </a:r>
                      <a:r>
                        <a:rPr lang="en-US" sz="1000" b="0" i="0" u="none" strike="noStrike">
                          <a:solidFill>
                            <a:srgbClr val="986801"/>
                          </a:solidFill>
                          <a:latin typeface="Consolas"/>
                        </a:rPr>
                        <a:t>1</a:t>
                      </a:r>
                      <a:r>
                        <a:rPr lang="en-US" sz="1000" b="0" i="0" u="none" strike="noStrike">
                          <a:solidFill>
                            <a:srgbClr val="383A42"/>
                          </a:solidFill>
                          <a:latin typeface="Consolas"/>
                        </a:rPr>
                        <a:t>)</a:t>
                      </a:r>
                      <a:r>
                        <a:rPr lang="en-US" sz="1000" b="0" i="0" u="none" strike="noStrike">
                          <a:solidFill>
                            <a:srgbClr val="383A42"/>
                          </a:solidFill>
                          <a:latin typeface="Roboto"/>
                        </a:rPr>
                        <a:t> -  halts our program for a period of 1 second</a:t>
                      </a:r>
                      <a:endParaRPr lang="en-US"/>
                    </a:p>
                  </a:txBody>
                  <a:tcPr marL="63500" marR="63500" marT="63500" marB="63500">
                    <a:lnL>
                      <a:noFill/>
                    </a:lnL>
                    <a:lnR>
                      <a:noFill/>
                    </a:lnR>
                    <a:lnT>
                      <a:noFill/>
                    </a:lnT>
                    <a:lnB>
                      <a:noFill/>
                    </a:lnB>
                  </a:tcPr>
                </a:tc>
              </a:tr>
              <a:tr h="1309808">
                <a:tc>
                  <a:txBody>
                    <a:bodyPr/>
                    <a:lstStyle/>
                    <a:p>
                      <a:pPr rtl="0" fontAlgn="t">
                        <a:spcBef>
                          <a:spcPts val="0"/>
                        </a:spcBef>
                        <a:spcAft>
                          <a:spcPts val="0"/>
                        </a:spcAft>
                      </a:pPr>
                      <a:r>
                        <a:rPr lang="en-US" sz="1000" b="0" i="0" u="none" strike="noStrike">
                          <a:solidFill>
                            <a:srgbClr val="A626A4"/>
                          </a:solidFill>
                          <a:latin typeface="Consolas"/>
                        </a:rPr>
                        <a:t>if</a:t>
                      </a:r>
                      <a:r>
                        <a:rPr lang="en-US" sz="1000" b="0" i="0" u="none" strike="noStrike">
                          <a:solidFill>
                            <a:srgbClr val="383A42"/>
                          </a:solidFill>
                          <a:latin typeface="Consolas"/>
                        </a:rPr>
                        <a:t> __name__ == </a:t>
                      </a:r>
                      <a:r>
                        <a:rPr lang="en-US" sz="1000" b="0" i="0" u="none" strike="noStrike">
                          <a:solidFill>
                            <a:srgbClr val="50A14F"/>
                          </a:solidFill>
                          <a:latin typeface="Consolas"/>
                        </a:rPr>
                        <a:t>'__main__'</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a:t>
                      </a:r>
                      <a:r>
                        <a:rPr lang="en-US" sz="1000" b="0" i="0" u="none" strike="noStrike">
                          <a:solidFill>
                            <a:srgbClr val="A626A4"/>
                          </a:solidFill>
                          <a:latin typeface="Consolas"/>
                        </a:rPr>
                        <a:t>try</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setup()</a:t>
                      </a:r>
                      <a:br>
                        <a:rPr lang="en-US" sz="1000" b="0" i="0" u="none" strike="noStrike">
                          <a:solidFill>
                            <a:srgbClr val="383A42"/>
                          </a:solidFill>
                          <a:latin typeface="Consolas"/>
                        </a:rPr>
                      </a:br>
                      <a:r>
                        <a:rPr lang="en-US" sz="1000" b="0" i="0" u="none" strike="noStrike">
                          <a:solidFill>
                            <a:srgbClr val="383A42"/>
                          </a:solidFill>
                          <a:latin typeface="Consolas"/>
                        </a:rPr>
                        <a:t>       main()</a:t>
                      </a:r>
                      <a:br>
                        <a:rPr lang="en-US" sz="1000" b="0" i="0" u="none" strike="noStrike">
                          <a:solidFill>
                            <a:srgbClr val="383A42"/>
                          </a:solidFill>
                          <a:latin typeface="Consolas"/>
                        </a:rPr>
                      </a:br>
                      <a:r>
                        <a:rPr lang="en-US" sz="1000" b="0" i="0" u="none" strike="noStrike">
                          <a:solidFill>
                            <a:srgbClr val="383A42"/>
                          </a:solidFill>
                          <a:latin typeface="Consolas"/>
                        </a:rPr>
                        <a:t>   </a:t>
                      </a:r>
                      <a:r>
                        <a:rPr lang="en-US" sz="1000" b="0" i="0" u="none" strike="noStrike">
                          <a:solidFill>
                            <a:srgbClr val="A626A4"/>
                          </a:solidFill>
                          <a:latin typeface="Consolas"/>
                        </a:rPr>
                        <a:t>finally</a:t>
                      </a:r>
                      <a:r>
                        <a:rPr lang="en-US" sz="1000" b="0" i="0" u="none" strike="noStrike">
                          <a:solidFill>
                            <a:srgbClr val="383A42"/>
                          </a:solidFill>
                          <a:latin typeface="Consolas"/>
                        </a:rPr>
                        <a:t>:</a:t>
                      </a:r>
                      <a:br>
                        <a:rPr lang="en-US" sz="1000" b="0" i="0" u="none" strike="noStrike">
                          <a:solidFill>
                            <a:srgbClr val="383A42"/>
                          </a:solidFill>
                          <a:latin typeface="Consolas"/>
                        </a:rPr>
                      </a:br>
                      <a:r>
                        <a:rPr lang="en-US" sz="1000" b="0" i="0" u="none" strike="noStrike">
                          <a:solidFill>
                            <a:srgbClr val="383A42"/>
                          </a:solidFill>
                          <a:latin typeface="Consolas"/>
                        </a:rPr>
                        <a:t>       GPIO.cleanup()</a:t>
                      </a:r>
                      <a:endParaRPr lang="en-US"/>
                    </a:p>
                  </a:txBody>
                  <a:tcPr marL="63500" marR="63500" marT="63500" marB="63500">
                    <a:lnL>
                      <a:noFill/>
                    </a:lnL>
                    <a:lnR>
                      <a:noFill/>
                    </a:lnR>
                    <a:lnT>
                      <a:noFill/>
                    </a:lnT>
                    <a:lnB>
                      <a:noFill/>
                    </a:lnB>
                  </a:tcPr>
                </a:tc>
                <a:tc>
                  <a:txBody>
                    <a:bodyPr/>
                    <a:lstStyle/>
                    <a:p>
                      <a:pPr rtl="0" fontAlgn="t">
                        <a:spcBef>
                          <a:spcPts val="0"/>
                        </a:spcBef>
                        <a:spcAft>
                          <a:spcPts val="0"/>
                        </a:spcAft>
                      </a:pPr>
                      <a:r>
                        <a:rPr lang="en-US" sz="1000" b="0" i="0" u="none" strike="noStrike" dirty="0">
                          <a:solidFill>
                            <a:srgbClr val="383A42"/>
                          </a:solidFill>
                          <a:latin typeface="Roboto"/>
                        </a:rPr>
                        <a:t>Lastly, we will end with this block, which checks whether program is being run directly. Inside, we run the two methods that we defined earlier, and we use the </a:t>
                      </a:r>
                      <a:r>
                        <a:rPr lang="en-US" sz="1000" b="0" i="0" u="none" strike="noStrike" dirty="0" err="1">
                          <a:solidFill>
                            <a:srgbClr val="383A42"/>
                          </a:solidFill>
                          <a:latin typeface="Consolas"/>
                        </a:rPr>
                        <a:t>GPIO.cleanup</a:t>
                      </a:r>
                      <a:r>
                        <a:rPr lang="en-US" sz="1000" b="0" i="0" u="none" strike="noStrike" dirty="0">
                          <a:solidFill>
                            <a:srgbClr val="383A42"/>
                          </a:solidFill>
                          <a:latin typeface="Consolas"/>
                        </a:rPr>
                        <a:t>()</a:t>
                      </a:r>
                      <a:r>
                        <a:rPr lang="en-US" sz="1000" b="0" i="0" u="none" strike="noStrike" dirty="0">
                          <a:solidFill>
                            <a:srgbClr val="383A42"/>
                          </a:solidFill>
                          <a:latin typeface="Roboto"/>
                        </a:rPr>
                        <a:t> to clear all output from the GPIO pins upon finishing our program.</a:t>
                      </a:r>
                      <a:endParaRPr lang="en-US" dirty="0"/>
                    </a:p>
                  </a:txBody>
                  <a:tcPr marL="63500" marR="63500" marT="63500" marB="63500">
                    <a:lnL>
                      <a:noFill/>
                    </a:lnL>
                    <a:lnR>
                      <a:noFill/>
                    </a:lnR>
                    <a:lnT>
                      <a:noFill/>
                    </a:lnT>
                    <a:lnB>
                      <a:noFill/>
                    </a:lnB>
                  </a:tcPr>
                </a:tc>
              </a:tr>
            </a:tbl>
          </a:graphicData>
        </a:graphic>
      </p:graphicFrame>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summary</a:t>
            </a: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27</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4140199" y="846667"/>
            <a:ext cx="4690534" cy="2893100"/>
          </a:xfrm>
          <a:prstGeom prst="rect">
            <a:avLst/>
          </a:prstGeom>
          <a:noFill/>
        </p:spPr>
        <p:txBody>
          <a:bodyPr wrap="square" rtlCol="0">
            <a:spAutoFit/>
          </a:bodyPr>
          <a:lstStyle/>
          <a:p>
            <a:r>
              <a:rPr lang="en-US" dirty="0" smtClean="0"/>
              <a:t>What we learned so far?</a:t>
            </a:r>
          </a:p>
          <a:p>
            <a:endParaRPr lang="en-US" dirty="0" smtClean="0"/>
          </a:p>
          <a:p>
            <a:r>
              <a:rPr lang="en-US" dirty="0" smtClean="0"/>
              <a:t>.  Basic programming of Python</a:t>
            </a:r>
          </a:p>
          <a:p>
            <a:endParaRPr lang="en-US" dirty="0" smtClean="0"/>
          </a:p>
          <a:p>
            <a:r>
              <a:rPr lang="en-US" dirty="0" smtClean="0"/>
              <a:t>.  Introduction of Internet of things</a:t>
            </a:r>
          </a:p>
          <a:p>
            <a:endParaRPr lang="en-US" dirty="0" smtClean="0"/>
          </a:p>
          <a:p>
            <a:r>
              <a:rPr lang="en-US" dirty="0" smtClean="0"/>
              <a:t>.  Introduction of Raspberry Pi 3</a:t>
            </a:r>
          </a:p>
          <a:p>
            <a:endParaRPr lang="en-US" dirty="0" smtClean="0"/>
          </a:p>
          <a:p>
            <a:r>
              <a:rPr lang="en-US" dirty="0" smtClean="0"/>
              <a:t>.  Introduction of </a:t>
            </a:r>
            <a:r>
              <a:rPr lang="en-US" dirty="0" err="1" smtClean="0"/>
              <a:t>Innovaker</a:t>
            </a:r>
            <a:r>
              <a:rPr lang="en-US" dirty="0" smtClean="0"/>
              <a:t> Digital Circuit Kit</a:t>
            </a:r>
          </a:p>
          <a:p>
            <a:endParaRPr lang="en-US" dirty="0" smtClean="0"/>
          </a:p>
          <a:p>
            <a:r>
              <a:rPr lang="en-US" dirty="0" smtClean="0"/>
              <a:t>.  Basic concept of electric circuit</a:t>
            </a:r>
          </a:p>
          <a:p>
            <a:endParaRPr lang="en-US" dirty="0" smtClean="0"/>
          </a:p>
          <a:p>
            <a:r>
              <a:rPr lang="en-US" dirty="0" smtClean="0"/>
              <a:t>.  Demo project using RPI + Kits</a:t>
            </a:r>
            <a:endParaRPr lang="en-US" dirty="0"/>
          </a:p>
        </p:txBody>
      </p:sp>
    </p:spTree>
    <p:extLst>
      <p:ext uri="{BB962C8B-B14F-4D97-AF65-F5344CB8AC3E}">
        <p14:creationId xmlns:p14="http://schemas.microsoft.com/office/powerpoint/2010/main" val="478044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Home Works</a:t>
            </a:r>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28</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685836"/>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r>
              <a:rPr lang="en-US" sz="1200" dirty="0" smtClean="0"/>
              <a:t/>
            </a:r>
            <a:br>
              <a:rPr lang="en-US" sz="1200" dirty="0" smtClean="0"/>
            </a:br>
            <a:endParaRPr lang="en-US" sz="1200" dirty="0" smtClean="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6348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3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TextBox 13"/>
          <p:cNvSpPr txBox="1"/>
          <p:nvPr/>
        </p:nvSpPr>
        <p:spPr>
          <a:xfrm>
            <a:off x="4140199" y="846667"/>
            <a:ext cx="4690534" cy="1169551"/>
          </a:xfrm>
          <a:prstGeom prst="rect">
            <a:avLst/>
          </a:prstGeom>
          <a:noFill/>
        </p:spPr>
        <p:txBody>
          <a:bodyPr wrap="square" rtlCol="0">
            <a:spAutoFit/>
          </a:bodyPr>
          <a:lstStyle/>
          <a:p>
            <a:r>
              <a:rPr lang="en-US" dirty="0" smtClean="0"/>
              <a:t>Connect all 8 LEDs and programming to control</a:t>
            </a:r>
          </a:p>
          <a:p>
            <a:pPr marL="285750" lvl="2" indent="-285750">
              <a:buFont typeface="Arial" panose="020B0604020202020204" pitchFamily="34" charset="0"/>
              <a:buChar char="•"/>
            </a:pPr>
            <a:r>
              <a:rPr lang="en-US" dirty="0" smtClean="0"/>
              <a:t>Light up one by one in each 2 seconds</a:t>
            </a:r>
          </a:p>
          <a:p>
            <a:pPr marL="285750" lvl="2" indent="-285750">
              <a:buFont typeface="Arial" panose="020B0604020202020204" pitchFamily="34" charset="0"/>
              <a:buChar char="•"/>
            </a:pPr>
            <a:r>
              <a:rPr lang="en-US" dirty="0" smtClean="0"/>
              <a:t>Control 6 LED as traffic light </a:t>
            </a:r>
          </a:p>
          <a:p>
            <a:pPr marL="285750" lvl="2" indent="-285750">
              <a:buFont typeface="Arial" panose="020B0604020202020204" pitchFamily="34" charset="0"/>
              <a:buChar char="•"/>
            </a:pPr>
            <a:r>
              <a:rPr lang="en-US" dirty="0" smtClean="0"/>
              <a:t>Use breadboard to connect one LED as schematic and run python to see how it works</a:t>
            </a:r>
            <a:endParaRPr lang="en-US" dirty="0"/>
          </a:p>
        </p:txBody>
      </p:sp>
      <p:pic>
        <p:nvPicPr>
          <p:cNvPr id="2" name="Picture 1"/>
          <p:cNvPicPr>
            <a:picLocks noChangeAspect="1"/>
          </p:cNvPicPr>
          <p:nvPr/>
        </p:nvPicPr>
        <p:blipFill>
          <a:blip r:embed="rId6"/>
          <a:stretch>
            <a:fillRect/>
          </a:stretch>
        </p:blipFill>
        <p:spPr>
          <a:xfrm>
            <a:off x="6885830" y="2129488"/>
            <a:ext cx="1847850" cy="1628775"/>
          </a:xfrm>
          <a:prstGeom prst="rect">
            <a:avLst/>
          </a:prstGeom>
        </p:spPr>
      </p:pic>
      <p:pic>
        <p:nvPicPr>
          <p:cNvPr id="15" name="Picture 14"/>
          <p:cNvPicPr>
            <a:picLocks noChangeAspect="1"/>
          </p:cNvPicPr>
          <p:nvPr/>
        </p:nvPicPr>
        <p:blipFill rotWithShape="1">
          <a:blip r:embed="rId7"/>
          <a:srcRect l="4695" t="8202" r="-46" b="9618"/>
          <a:stretch/>
        </p:blipFill>
        <p:spPr>
          <a:xfrm>
            <a:off x="4290967" y="2321171"/>
            <a:ext cx="1919379" cy="1361672"/>
          </a:xfrm>
          <a:prstGeom prst="rect">
            <a:avLst/>
          </a:prstGeom>
        </p:spPr>
      </p:pic>
    </p:spTree>
    <p:extLst>
      <p:ext uri="{BB962C8B-B14F-4D97-AF65-F5344CB8AC3E}">
        <p14:creationId xmlns:p14="http://schemas.microsoft.com/office/powerpoint/2010/main" val="898509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27077" y="3890964"/>
            <a:ext cx="7191600" cy="63054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Congratulations </a:t>
            </a:r>
            <a:r>
              <a:rPr lang="en-US" sz="2800" b="1" dirty="0">
                <a:solidFill>
                  <a:srgbClr val="595A5D"/>
                </a:solidFill>
                <a:latin typeface="+mj-lt"/>
              </a:rPr>
              <a:t>O</a:t>
            </a:r>
            <a:r>
              <a:rPr lang="en-US" sz="2800" b="1" dirty="0" smtClean="0">
                <a:solidFill>
                  <a:srgbClr val="595A5D"/>
                </a:solidFill>
                <a:latin typeface="+mj-lt"/>
              </a:rPr>
              <a:t>n Finishing </a:t>
            </a:r>
            <a:endParaRPr lang="en" sz="2800" b="1" dirty="0">
              <a:solidFill>
                <a:srgbClr val="595A5D"/>
              </a:solidFill>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30" y="-923254"/>
            <a:ext cx="8659906" cy="4066942"/>
          </a:xfrm>
          <a:prstGeom prst="rect">
            <a:avLst/>
          </a:prstGeom>
        </p:spPr>
      </p:pic>
      <p:sp>
        <p:nvSpPr>
          <p:cNvPr id="6" name="Rectangle 5"/>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72826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3</a:t>
            </a:fld>
            <a:endParaRPr lang="en" sz="1200" dirty="0"/>
          </a:p>
        </p:txBody>
      </p:sp>
      <p:sp>
        <p:nvSpPr>
          <p:cNvPr id="14" name="Shape 70"/>
          <p:cNvSpPr txBox="1">
            <a:spLocks/>
          </p:cNvSpPr>
          <p:nvPr/>
        </p:nvSpPr>
        <p:spPr>
          <a:xfrm>
            <a:off x="414235" y="314689"/>
            <a:ext cx="7191600"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a:t>
            </a:r>
            <a:r>
              <a:rPr lang="en" sz="2800" b="1" dirty="0" smtClean="0">
                <a:solidFill>
                  <a:schemeClr val="bg1">
                    <a:lumMod val="50000"/>
                  </a:schemeClr>
                </a:solidFill>
                <a:latin typeface="+mj-lt"/>
              </a:rPr>
              <a:t>basic concept of  </a:t>
            </a:r>
            <a:r>
              <a:rPr lang="en" sz="2800" b="1" dirty="0" smtClean="0">
                <a:solidFill>
                  <a:srgbClr val="92D050"/>
                </a:solidFill>
                <a:latin typeface="+mj-lt"/>
              </a:rPr>
              <a:t>Electricity</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3</a:t>
            </a:fld>
            <a:endParaRPr lang="en" sz="1200" dirty="0"/>
          </a:p>
        </p:txBody>
      </p:sp>
      <p:sp>
        <p:nvSpPr>
          <p:cNvPr id="3" name="Rectangle 2"/>
          <p:cNvSpPr/>
          <p:nvPr/>
        </p:nvSpPr>
        <p:spPr>
          <a:xfrm>
            <a:off x="889620" y="2078989"/>
            <a:ext cx="6183209" cy="2163669"/>
          </a:xfrm>
          <a:prstGeom prst="rect">
            <a:avLst/>
          </a:prstGeom>
        </p:spPr>
        <p:txBody>
          <a:bodyPr wrap="square">
            <a:spAutoFit/>
          </a:bodyPr>
          <a:lstStyle/>
          <a:p>
            <a:pPr>
              <a:lnSpc>
                <a:spcPct val="80000"/>
              </a:lnSpc>
              <a:spcAft>
                <a:spcPts val="600"/>
              </a:spcAft>
            </a:pPr>
            <a:r>
              <a:rPr lang="en-US" dirty="0"/>
              <a:t>The three basic principles for this tutorial can be explained using electrons, or more specifically, the charge they create</a:t>
            </a:r>
            <a:r>
              <a:rPr lang="en-US" dirty="0" smtClean="0"/>
              <a:t>:</a:t>
            </a:r>
          </a:p>
          <a:p>
            <a:pPr>
              <a:lnSpc>
                <a:spcPct val="80000"/>
              </a:lnSpc>
              <a:spcAft>
                <a:spcPts val="600"/>
              </a:spcAft>
            </a:pPr>
            <a:endParaRPr lang="en-US" dirty="0"/>
          </a:p>
          <a:p>
            <a:r>
              <a:rPr lang="en-US" b="1" dirty="0"/>
              <a:t> </a:t>
            </a:r>
            <a:r>
              <a:rPr lang="en-US" b="1" dirty="0" smtClean="0"/>
              <a:t>   Voltage</a:t>
            </a:r>
            <a:r>
              <a:rPr lang="en-US" dirty="0"/>
              <a:t> is the difference in charge between two points</a:t>
            </a:r>
            <a:r>
              <a:rPr lang="en-US" dirty="0" smtClean="0"/>
              <a:t>.</a:t>
            </a:r>
          </a:p>
          <a:p>
            <a:endParaRPr lang="en-US" dirty="0"/>
          </a:p>
          <a:p>
            <a:r>
              <a:rPr lang="en-US" b="1" dirty="0" smtClean="0"/>
              <a:t>    Current</a:t>
            </a:r>
            <a:r>
              <a:rPr lang="en-US" dirty="0"/>
              <a:t> is the rate at which charge is flowing</a:t>
            </a:r>
            <a:r>
              <a:rPr lang="en-US" dirty="0" smtClean="0"/>
              <a:t>.</a:t>
            </a:r>
          </a:p>
          <a:p>
            <a:endParaRPr lang="en-US" dirty="0"/>
          </a:p>
          <a:p>
            <a:r>
              <a:rPr lang="en-US" b="1" dirty="0" smtClean="0"/>
              <a:t>    Resistance</a:t>
            </a:r>
            <a:r>
              <a:rPr lang="en-US" dirty="0"/>
              <a:t> is a material’s tendency to resist the flow of charge (current).</a:t>
            </a:r>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81752"/>
          </a:xfrm>
          <a:prstGeom prst="rect">
            <a:avLst/>
          </a:prstGeom>
        </p:spPr>
        <p:txBody>
          <a:bodyPr wrap="square">
            <a:spAutoFit/>
          </a:bodyPr>
          <a:lstStyle/>
          <a:p>
            <a:pPr>
              <a:lnSpc>
                <a:spcPct val="80000"/>
              </a:lnSpc>
              <a:spcAft>
                <a:spcPts val="600"/>
              </a:spcAft>
            </a:pPr>
            <a:r>
              <a:rPr lang="en-US" dirty="0"/>
              <a:t>Electricity is the movement of electrons. Electrons create charge, which we can harness to do work. Your lightbulb, your stereo, your phone, etc., are all harnessing the movement of the electrons in order to do work. They all operate using the same basic power source: the movement of electrons.</a:t>
            </a:r>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598603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Electric</a:t>
            </a:r>
          </a:p>
          <a:p>
            <a:r>
              <a:rPr lang="en-US" sz="2800" b="1" dirty="0" smtClean="0">
                <a:solidFill>
                  <a:srgbClr val="595A5D"/>
                </a:solidFill>
                <a:latin typeface="+mj-lt"/>
              </a:rPr>
              <a:t>voltage</a:t>
            </a:r>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9"/>
            <a:ext cx="4824483" cy="2800767"/>
          </a:xfrm>
          <a:prstGeom prst="rect">
            <a:avLst/>
          </a:prstGeom>
          <a:noFill/>
        </p:spPr>
        <p:txBody>
          <a:bodyPr wrap="square" rtlCol="0">
            <a:spAutoFit/>
          </a:bodyPr>
          <a:lstStyle/>
          <a:p>
            <a:r>
              <a:rPr lang="en-US" sz="1200" b="1" dirty="0" smtClean="0">
                <a:solidFill>
                  <a:srgbClr val="DD642F"/>
                </a:solidFill>
              </a:rPr>
              <a:t>Voltage</a:t>
            </a:r>
            <a:r>
              <a:rPr lang="en-US" sz="1200" dirty="0" smtClean="0"/>
              <a:t> is the difference in charge between two points.</a:t>
            </a:r>
          </a:p>
          <a:p>
            <a:r>
              <a:rPr lang="en-US" sz="1200" dirty="0" smtClean="0"/>
              <a:t>One point has more charge than another. This difference in charge between the two points is called voltage. </a:t>
            </a:r>
          </a:p>
          <a:p>
            <a:r>
              <a:rPr lang="en-US" sz="1200" dirty="0" smtClean="0"/>
              <a:t>Voltage is represented in equations and schematics by the letter “V”.</a:t>
            </a:r>
          </a:p>
          <a:p>
            <a:endParaRPr lang="en-US" dirty="0" smtClean="0"/>
          </a:p>
          <a:p>
            <a:r>
              <a:rPr lang="en-US" sz="1200" dirty="0" smtClean="0"/>
              <a:t>A common analogy is a water tank. In this analogy:</a:t>
            </a:r>
          </a:p>
          <a:p>
            <a:r>
              <a:rPr lang="en-US" sz="1200" dirty="0" smtClean="0"/>
              <a:t>.   charge is represented by the water </a:t>
            </a:r>
            <a:r>
              <a:rPr lang="en-US" sz="1200" i="1" dirty="0" smtClean="0"/>
              <a:t>amount</a:t>
            </a:r>
            <a:r>
              <a:rPr lang="en-US" sz="1200" dirty="0" smtClean="0"/>
              <a:t>, </a:t>
            </a:r>
          </a:p>
          <a:p>
            <a:r>
              <a:rPr lang="en-US" sz="1200" dirty="0" smtClean="0"/>
              <a:t>.   voltage is represented by the water </a:t>
            </a:r>
            <a:r>
              <a:rPr lang="en-US" sz="1200" i="1" dirty="0" smtClean="0"/>
              <a:t>pressure</a:t>
            </a:r>
            <a:r>
              <a:rPr lang="en-US" sz="1200" dirty="0" smtClean="0"/>
              <a:t>, </a:t>
            </a:r>
          </a:p>
          <a:p>
            <a:r>
              <a:rPr lang="en-US" sz="1200" dirty="0" smtClean="0"/>
              <a:t>.   current is represented by the water </a:t>
            </a:r>
            <a:r>
              <a:rPr lang="en-US" sz="1200" i="1" dirty="0" smtClean="0"/>
              <a:t>flow</a:t>
            </a:r>
            <a:r>
              <a:rPr lang="en-US" sz="1200" dirty="0" smtClean="0"/>
              <a:t>.</a:t>
            </a:r>
          </a:p>
          <a:p>
            <a:endParaRPr lang="en-US" sz="1200" dirty="0" smtClean="0"/>
          </a:p>
          <a:p>
            <a:r>
              <a:rPr lang="en-US" sz="1200" dirty="0" smtClean="0"/>
              <a:t>The pressure at the end of the hose can represent voltage. </a:t>
            </a:r>
          </a:p>
          <a:p>
            <a:r>
              <a:rPr lang="en-US" sz="1200" dirty="0" smtClean="0"/>
              <a:t>The water in the tank represents charge. </a:t>
            </a:r>
          </a:p>
          <a:p>
            <a:r>
              <a:rPr lang="en-US" sz="1200" dirty="0" smtClean="0"/>
              <a:t>The more water in the tank, the higher the charge, the more pressure is measured at the end of the hose.</a:t>
            </a:r>
            <a:endParaRPr lang="en-US" sz="1200" b="1" dirty="0"/>
          </a:p>
        </p:txBody>
      </p:sp>
      <p:pic>
        <p:nvPicPr>
          <p:cNvPr id="34818" name="Picture 2" descr="Voltage is like the pressure created by the water."/>
          <p:cNvPicPr>
            <a:picLocks noChangeAspect="1" noChangeArrowheads="1"/>
          </p:cNvPicPr>
          <p:nvPr/>
        </p:nvPicPr>
        <p:blipFill>
          <a:blip r:embed="rId6"/>
          <a:srcRect/>
          <a:stretch>
            <a:fillRect/>
          </a:stretch>
        </p:blipFill>
        <p:spPr bwMode="auto">
          <a:xfrm>
            <a:off x="214772" y="1765426"/>
            <a:ext cx="2139285" cy="2144633"/>
          </a:xfrm>
          <a:prstGeom prst="rect">
            <a:avLst/>
          </a:prstGeom>
          <a:noFill/>
        </p:spPr>
      </p:pic>
    </p:spTree>
    <p:extLst>
      <p:ext uri="{BB962C8B-B14F-4D97-AF65-F5344CB8AC3E}">
        <p14:creationId xmlns:p14="http://schemas.microsoft.com/office/powerpoint/2010/main" val="3825108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Electric</a:t>
            </a:r>
          </a:p>
          <a:p>
            <a:r>
              <a:rPr lang="en-US" sz="2800" b="1" dirty="0" smtClean="0">
                <a:solidFill>
                  <a:srgbClr val="595A5D"/>
                </a:solidFill>
                <a:latin typeface="+mj-lt"/>
              </a:rPr>
              <a:t>current</a:t>
            </a:r>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5007524" cy="2523768"/>
          </a:xfrm>
          <a:prstGeom prst="rect">
            <a:avLst/>
          </a:prstGeom>
          <a:noFill/>
        </p:spPr>
        <p:txBody>
          <a:bodyPr wrap="square" rtlCol="0">
            <a:spAutoFit/>
          </a:bodyPr>
          <a:lstStyle/>
          <a:p>
            <a:r>
              <a:rPr lang="en-US" sz="1200" b="1" dirty="0" smtClean="0">
                <a:solidFill>
                  <a:srgbClr val="DD642F"/>
                </a:solidFill>
              </a:rPr>
              <a:t>Current</a:t>
            </a:r>
            <a:r>
              <a:rPr lang="en-US" sz="1200" dirty="0" smtClean="0"/>
              <a:t> is the rate at which charge is flowing</a:t>
            </a:r>
          </a:p>
          <a:p>
            <a:endParaRPr lang="en-US" sz="1200" b="1" dirty="0" smtClean="0"/>
          </a:p>
          <a:p>
            <a:r>
              <a:rPr lang="en-US" sz="1200" dirty="0" smtClean="0"/>
              <a:t>we measure the amount of charge flowing through the circuit over a period of time. Current is measured in Amperes (usually just referred to as “Amps”).</a:t>
            </a:r>
          </a:p>
          <a:p>
            <a:endParaRPr lang="en-US" sz="1200" b="1" dirty="0" smtClean="0"/>
          </a:p>
          <a:p>
            <a:r>
              <a:rPr lang="en-US" sz="1200" dirty="0" smtClean="0"/>
              <a:t>Amps are represented in equations by the letter “I”.</a:t>
            </a:r>
          </a:p>
          <a:p>
            <a:endParaRPr lang="en-US" sz="1200" b="1" dirty="0" smtClean="0"/>
          </a:p>
          <a:p>
            <a:r>
              <a:rPr lang="en-US" sz="1200" dirty="0" smtClean="0"/>
              <a:t>Water = Charge (measured in Coulombs)</a:t>
            </a:r>
          </a:p>
          <a:p>
            <a:r>
              <a:rPr lang="en-US" sz="1200" dirty="0" smtClean="0"/>
              <a:t>Pressure = Voltage (measured in Volts)</a:t>
            </a:r>
          </a:p>
          <a:p>
            <a:r>
              <a:rPr lang="en-US" sz="1200" dirty="0" smtClean="0"/>
              <a:t>Flow = Current (measured in Amperes, or “Amps” for short)</a:t>
            </a:r>
          </a:p>
          <a:p>
            <a:r>
              <a:rPr lang="en-US" sz="1200" b="1" dirty="0" smtClean="0"/>
              <a:t>Hose Width = Resistance</a:t>
            </a:r>
            <a:endParaRPr lang="en-US" sz="1200" dirty="0" smtClean="0"/>
          </a:p>
          <a:p>
            <a:endParaRPr lang="en-US" b="1" dirty="0"/>
          </a:p>
        </p:txBody>
      </p:sp>
      <p:pic>
        <p:nvPicPr>
          <p:cNvPr id="32770" name="Picture 2" descr="These two tanks create different pressures."/>
          <p:cNvPicPr>
            <a:picLocks noChangeAspect="1" noChangeArrowheads="1"/>
          </p:cNvPicPr>
          <p:nvPr/>
        </p:nvPicPr>
        <p:blipFill>
          <a:blip r:embed="rId6"/>
          <a:srcRect/>
          <a:stretch>
            <a:fillRect/>
          </a:stretch>
        </p:blipFill>
        <p:spPr bwMode="auto">
          <a:xfrm>
            <a:off x="132008" y="1493821"/>
            <a:ext cx="2292811" cy="2298543"/>
          </a:xfrm>
          <a:prstGeom prst="rect">
            <a:avLst/>
          </a:prstGeom>
          <a:noFill/>
        </p:spPr>
      </p:pic>
    </p:spTree>
    <p:extLst>
      <p:ext uri="{BB962C8B-B14F-4D97-AF65-F5344CB8AC3E}">
        <p14:creationId xmlns:p14="http://schemas.microsoft.com/office/powerpoint/2010/main" val="483128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Electric</a:t>
            </a:r>
          </a:p>
          <a:p>
            <a:r>
              <a:rPr lang="en-US" sz="2800" b="1" dirty="0" smtClean="0">
                <a:solidFill>
                  <a:srgbClr val="595A5D"/>
                </a:solidFill>
                <a:latin typeface="+mj-lt"/>
              </a:rPr>
              <a:t>resistance</a:t>
            </a:r>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2554545"/>
          </a:xfrm>
          <a:prstGeom prst="rect">
            <a:avLst/>
          </a:prstGeom>
          <a:noFill/>
        </p:spPr>
        <p:txBody>
          <a:bodyPr wrap="square" rtlCol="0">
            <a:spAutoFit/>
          </a:bodyPr>
          <a:lstStyle/>
          <a:p>
            <a:r>
              <a:rPr lang="en-US" sz="1200" b="1" dirty="0" smtClean="0">
                <a:solidFill>
                  <a:srgbClr val="DD642F"/>
                </a:solidFill>
              </a:rPr>
              <a:t>Resistance</a:t>
            </a:r>
            <a:r>
              <a:rPr lang="en-US" sz="1200" dirty="0" smtClean="0"/>
              <a:t> is a material’s tendency to resist the flow of charge (current).</a:t>
            </a:r>
          </a:p>
          <a:p>
            <a:endParaRPr lang="en-US" sz="1200" dirty="0" smtClean="0"/>
          </a:p>
          <a:p>
            <a:r>
              <a:rPr lang="en-US" sz="1200" dirty="0" smtClean="0"/>
              <a:t>The circuit with the higher resistance will allow less charge to flow, meaning the circuit with higher resistance has less current flowing through it.</a:t>
            </a:r>
          </a:p>
          <a:p>
            <a:endParaRPr lang="en-US" sz="1200" dirty="0" smtClean="0"/>
          </a:p>
          <a:p>
            <a:r>
              <a:rPr lang="en-US" sz="1200" dirty="0" smtClean="0"/>
              <a:t>Ohm defines the unit of resistance of “1 Ohm” as the resistance between two points in a conductor where the application of 1 volt will push 1 ampere. This value is usually represented in schematics with the </a:t>
            </a:r>
            <a:r>
              <a:rPr lang="en-US" sz="1200" dirty="0" err="1" smtClean="0"/>
              <a:t>greek</a:t>
            </a:r>
            <a:r>
              <a:rPr lang="en-US" sz="1200" dirty="0" smtClean="0"/>
              <a:t> letter “Ω”, which is called omega,</a:t>
            </a:r>
          </a:p>
          <a:p>
            <a:endParaRPr lang="en-US" b="1" dirty="0" smtClean="0"/>
          </a:p>
          <a:p>
            <a:endParaRPr lang="en-US" b="1" dirty="0" smtClean="0"/>
          </a:p>
        </p:txBody>
      </p:sp>
      <p:pic>
        <p:nvPicPr>
          <p:cNvPr id="30724" name="Picture 4" descr="The narrow pipe resists the flow."/>
          <p:cNvPicPr>
            <a:picLocks noChangeAspect="1" noChangeArrowheads="1"/>
          </p:cNvPicPr>
          <p:nvPr/>
        </p:nvPicPr>
        <p:blipFill>
          <a:blip r:embed="rId6"/>
          <a:srcRect/>
          <a:stretch>
            <a:fillRect/>
          </a:stretch>
        </p:blipFill>
        <p:spPr bwMode="auto">
          <a:xfrm>
            <a:off x="334978" y="1535396"/>
            <a:ext cx="2229322" cy="2221792"/>
          </a:xfrm>
          <a:prstGeom prst="rect">
            <a:avLst/>
          </a:prstGeom>
          <a:noFill/>
        </p:spPr>
      </p:pic>
    </p:spTree>
    <p:extLst>
      <p:ext uri="{BB962C8B-B14F-4D97-AF65-F5344CB8AC3E}">
        <p14:creationId xmlns:p14="http://schemas.microsoft.com/office/powerpoint/2010/main" val="4028944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Electric</a:t>
            </a:r>
          </a:p>
          <a:p>
            <a:r>
              <a:rPr lang="en-US" sz="2800" b="1" dirty="0" smtClean="0">
                <a:solidFill>
                  <a:srgbClr val="595A5D"/>
                </a:solidFill>
                <a:latin typeface="+mj-lt"/>
              </a:rPr>
              <a:t>Ohm’s law</a:t>
            </a:r>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7</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3046988"/>
          </a:xfrm>
          <a:prstGeom prst="rect">
            <a:avLst/>
          </a:prstGeom>
          <a:noFill/>
        </p:spPr>
        <p:txBody>
          <a:bodyPr wrap="square" rtlCol="0">
            <a:spAutoFit/>
          </a:bodyPr>
          <a:lstStyle/>
          <a:p>
            <a:r>
              <a:rPr lang="en-US" sz="1200" dirty="0" smtClean="0"/>
              <a:t>Ohm’s law</a:t>
            </a:r>
          </a:p>
          <a:p>
            <a:endParaRPr lang="en-US" sz="1200" dirty="0" smtClean="0"/>
          </a:p>
          <a:p>
            <a:r>
              <a:rPr lang="en-US" sz="1200" dirty="0" smtClean="0"/>
              <a:t>Combining the elements of voltage, current, and resistance, Ohm developed the formula:</a:t>
            </a:r>
          </a:p>
          <a:p>
            <a:r>
              <a:rPr lang="en-US" sz="1200" dirty="0" smtClean="0"/>
              <a:t>     </a:t>
            </a:r>
          </a:p>
          <a:p>
            <a:r>
              <a:rPr lang="en-US" sz="1200" dirty="0" smtClean="0"/>
              <a:t> Where</a:t>
            </a:r>
          </a:p>
          <a:p>
            <a:r>
              <a:rPr lang="en-US" sz="1200" dirty="0" smtClean="0"/>
              <a:t>	V = Voltage in volts</a:t>
            </a:r>
          </a:p>
          <a:p>
            <a:r>
              <a:rPr lang="en-US" sz="1200" dirty="0" smtClean="0"/>
              <a:t>	I = Current in amps</a:t>
            </a:r>
          </a:p>
          <a:p>
            <a:r>
              <a:rPr lang="en-US" sz="1200" dirty="0" smtClean="0"/>
              <a:t>	R = Resistance in ohms</a:t>
            </a:r>
          </a:p>
          <a:p>
            <a:endParaRPr lang="en-US" sz="1200" dirty="0" smtClean="0"/>
          </a:p>
          <a:p>
            <a:r>
              <a:rPr lang="en-US" sz="1200" dirty="0" smtClean="0"/>
              <a:t>An Ohm's Law Experiment</a:t>
            </a:r>
          </a:p>
          <a:p>
            <a:r>
              <a:rPr lang="en-US" sz="1200" dirty="0" smtClean="0"/>
              <a:t>.  a </a:t>
            </a:r>
            <a:r>
              <a:rPr lang="en-US" sz="1200" dirty="0" err="1" smtClean="0"/>
              <a:t>multimeter</a:t>
            </a:r>
            <a:endParaRPr lang="en-US" sz="1200" dirty="0" smtClean="0"/>
          </a:p>
          <a:p>
            <a:r>
              <a:rPr lang="en-US" sz="1200" dirty="0" smtClean="0"/>
              <a:t>.  a 9 volt battery</a:t>
            </a:r>
          </a:p>
          <a:p>
            <a:r>
              <a:rPr lang="en-US" sz="1200" dirty="0" smtClean="0"/>
              <a:t>.  a 560 Ohm resistor (or the next closest value)</a:t>
            </a:r>
          </a:p>
          <a:p>
            <a:r>
              <a:rPr lang="en-US" sz="1200" dirty="0" smtClean="0"/>
              <a:t>.  An LED</a:t>
            </a:r>
          </a:p>
          <a:p>
            <a:endParaRPr lang="en-US" sz="1200" b="1" dirty="0"/>
          </a:p>
        </p:txBody>
      </p:sp>
      <p:pic>
        <p:nvPicPr>
          <p:cNvPr id="28674" name="Picture 2" descr="Tanks with their equivalent electrical meanings."/>
          <p:cNvPicPr>
            <a:picLocks noChangeAspect="1" noChangeArrowheads="1"/>
          </p:cNvPicPr>
          <p:nvPr/>
        </p:nvPicPr>
        <p:blipFill>
          <a:blip r:embed="rId6"/>
          <a:srcRect/>
          <a:stretch>
            <a:fillRect/>
          </a:stretch>
        </p:blipFill>
        <p:spPr bwMode="auto">
          <a:xfrm>
            <a:off x="246108" y="1475714"/>
            <a:ext cx="2442927" cy="2442927"/>
          </a:xfrm>
          <a:prstGeom prst="rect">
            <a:avLst/>
          </a:prstGeom>
          <a:noFill/>
        </p:spPr>
      </p:pic>
      <p:pic>
        <p:nvPicPr>
          <p:cNvPr id="28676" name="Picture 4" descr="alt text"/>
          <p:cNvPicPr>
            <a:picLocks noChangeAspect="1" noChangeArrowheads="1"/>
          </p:cNvPicPr>
          <p:nvPr/>
        </p:nvPicPr>
        <p:blipFill>
          <a:blip r:embed="rId7"/>
          <a:srcRect/>
          <a:stretch>
            <a:fillRect/>
          </a:stretch>
        </p:blipFill>
        <p:spPr bwMode="auto">
          <a:xfrm>
            <a:off x="6103702" y="1538368"/>
            <a:ext cx="1209675" cy="219075"/>
          </a:xfrm>
          <a:prstGeom prst="rect">
            <a:avLst/>
          </a:prstGeom>
          <a:noFill/>
        </p:spPr>
      </p:pic>
      <p:pic>
        <p:nvPicPr>
          <p:cNvPr id="28678" name="Picture 6" descr="alt text"/>
          <p:cNvPicPr>
            <a:picLocks noChangeAspect="1" noChangeArrowheads="1"/>
          </p:cNvPicPr>
          <p:nvPr/>
        </p:nvPicPr>
        <p:blipFill>
          <a:blip r:embed="rId8"/>
          <a:srcRect/>
          <a:stretch>
            <a:fillRect/>
          </a:stretch>
        </p:blipFill>
        <p:spPr bwMode="auto">
          <a:xfrm>
            <a:off x="7506674" y="2299580"/>
            <a:ext cx="1637325" cy="1509306"/>
          </a:xfrm>
          <a:prstGeom prst="rect">
            <a:avLst/>
          </a:prstGeom>
          <a:noFill/>
        </p:spPr>
      </p:pic>
    </p:spTree>
    <p:extLst>
      <p:ext uri="{BB962C8B-B14F-4D97-AF65-F5344CB8AC3E}">
        <p14:creationId xmlns:p14="http://schemas.microsoft.com/office/powerpoint/2010/main" val="1142278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rPr>
              <a:t>Electric</a:t>
            </a:r>
          </a:p>
          <a:p>
            <a:r>
              <a:rPr lang="en-US" sz="2800" b="1" dirty="0" smtClean="0">
                <a:solidFill>
                  <a:srgbClr val="595A5D"/>
                </a:solidFill>
                <a:latin typeface="+mj-lt"/>
              </a:rPr>
              <a:t>resistor</a:t>
            </a:r>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8</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2862322"/>
          </a:xfrm>
          <a:prstGeom prst="rect">
            <a:avLst/>
          </a:prstGeom>
          <a:noFill/>
        </p:spPr>
        <p:txBody>
          <a:bodyPr wrap="square" rtlCol="0">
            <a:spAutoFit/>
          </a:bodyPr>
          <a:lstStyle/>
          <a:p>
            <a:r>
              <a:rPr lang="en-US" sz="1200" dirty="0" smtClean="0"/>
              <a:t>Resistors are electronic components which have a specific, never-changing </a:t>
            </a:r>
            <a:r>
              <a:rPr lang="en-US" sz="1200" dirty="0" smtClean="0">
                <a:hlinkClick r:id="rId6"/>
              </a:rPr>
              <a:t>electrical resistance</a:t>
            </a:r>
            <a:r>
              <a:rPr lang="en-US" sz="1200" dirty="0" smtClean="0"/>
              <a:t>. The resistor’s resistance </a:t>
            </a:r>
            <a:r>
              <a:rPr lang="en-US" sz="1200" b="1" dirty="0" smtClean="0"/>
              <a:t>limits the flow of electrons</a:t>
            </a:r>
            <a:r>
              <a:rPr lang="en-US" sz="1200" dirty="0" smtClean="0"/>
              <a:t> through a circuit.</a:t>
            </a:r>
          </a:p>
          <a:p>
            <a:endParaRPr lang="en-US" sz="1200" dirty="0" smtClean="0"/>
          </a:p>
          <a:p>
            <a:r>
              <a:rPr lang="en-US" sz="1200" dirty="0" smtClean="0"/>
              <a:t>The electrical resistance of a resistor is measured in </a:t>
            </a:r>
            <a:r>
              <a:rPr lang="en-US" sz="1200" b="1" dirty="0" smtClean="0"/>
              <a:t>ohms</a:t>
            </a:r>
            <a:r>
              <a:rPr lang="en-US" sz="1200" dirty="0" smtClean="0"/>
              <a:t>.</a:t>
            </a:r>
          </a:p>
          <a:p>
            <a:endParaRPr lang="en-US" sz="1200" dirty="0" smtClean="0"/>
          </a:p>
          <a:p>
            <a:r>
              <a:rPr lang="en-US" sz="1200" dirty="0" smtClean="0"/>
              <a:t>All resistors have </a:t>
            </a:r>
            <a:r>
              <a:rPr lang="en-US" sz="1200" b="1" dirty="0" smtClean="0"/>
              <a:t>two terminals</a:t>
            </a:r>
            <a:r>
              <a:rPr lang="en-US" sz="1200" dirty="0" smtClean="0"/>
              <a:t>, one connection on each end of the resistor. When modeled on a schematic, a resistor will show up as one of these two symbols:</a:t>
            </a:r>
          </a:p>
          <a:p>
            <a:endParaRPr lang="en-US" sz="1200" dirty="0" smtClean="0"/>
          </a:p>
          <a:p>
            <a:endParaRPr lang="en-US" sz="1200" dirty="0" smtClean="0"/>
          </a:p>
          <a:p>
            <a:endParaRPr lang="en-US" sz="1200" dirty="0" smtClean="0"/>
          </a:p>
          <a:p>
            <a:endParaRPr lang="en-US" sz="1200" dirty="0" smtClean="0"/>
          </a:p>
          <a:p>
            <a:r>
              <a:rPr lang="en-US" sz="1200" dirty="0" smtClean="0"/>
              <a:t>     </a:t>
            </a:r>
          </a:p>
          <a:p>
            <a:r>
              <a:rPr lang="en-US" sz="1200" dirty="0" smtClean="0"/>
              <a:t> </a:t>
            </a:r>
            <a:endParaRPr lang="en-US" sz="1200" b="1" dirty="0"/>
          </a:p>
        </p:txBody>
      </p:sp>
      <p:pic>
        <p:nvPicPr>
          <p:cNvPr id="59394" name="Picture 2" descr="Resistor schematic symbols"/>
          <p:cNvPicPr>
            <a:picLocks noChangeAspect="1" noChangeArrowheads="1"/>
          </p:cNvPicPr>
          <p:nvPr/>
        </p:nvPicPr>
        <p:blipFill>
          <a:blip r:embed="rId7"/>
          <a:srcRect/>
          <a:stretch>
            <a:fillRect/>
          </a:stretch>
        </p:blipFill>
        <p:spPr bwMode="auto">
          <a:xfrm>
            <a:off x="4780228" y="2653111"/>
            <a:ext cx="3580049" cy="954680"/>
          </a:xfrm>
          <a:prstGeom prst="rect">
            <a:avLst/>
          </a:prstGeom>
          <a:noFill/>
        </p:spPr>
      </p:pic>
      <p:pic>
        <p:nvPicPr>
          <p:cNvPr id="59395" name="Picture 3"/>
          <p:cNvPicPr>
            <a:picLocks noChangeAspect="1" noChangeArrowheads="1"/>
          </p:cNvPicPr>
          <p:nvPr/>
        </p:nvPicPr>
        <p:blipFill>
          <a:blip r:embed="rId8"/>
          <a:srcRect/>
          <a:stretch>
            <a:fillRect/>
          </a:stretch>
        </p:blipFill>
        <p:spPr bwMode="auto">
          <a:xfrm>
            <a:off x="175222" y="1311149"/>
            <a:ext cx="3162300" cy="2647950"/>
          </a:xfrm>
          <a:prstGeom prst="rect">
            <a:avLst/>
          </a:prstGeom>
          <a:noFill/>
          <a:ln w="9525">
            <a:noFill/>
            <a:miter lim="800000"/>
            <a:headEnd/>
            <a:tailEnd/>
          </a:ln>
        </p:spPr>
      </p:pic>
    </p:spTree>
    <p:extLst>
      <p:ext uri="{BB962C8B-B14F-4D97-AF65-F5344CB8AC3E}">
        <p14:creationId xmlns:p14="http://schemas.microsoft.com/office/powerpoint/2010/main" val="1142278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Electric </a:t>
            </a:r>
            <a:r>
              <a:rPr lang="en-US" altLang="zh-CN" sz="2800" b="1" dirty="0" smtClean="0">
                <a:solidFill>
                  <a:srgbClr val="595A5D"/>
                </a:solidFill>
                <a:latin typeface="+mj-lt"/>
              </a:rPr>
              <a:t>Circuit</a:t>
            </a:r>
            <a:r>
              <a:rPr lang="en-US" sz="2800" b="1" dirty="0" smtClean="0">
                <a:solidFill>
                  <a:srgbClr val="595A5D"/>
                </a:solidFill>
                <a:latin typeface="+mj-lt"/>
              </a:rPr>
              <a:t> I </a:t>
            </a:r>
          </a:p>
          <a:p>
            <a:endParaRPr lang="en-US" sz="2800" b="1" dirty="0" smtClean="0">
              <a:solidFill>
                <a:srgbClr val="595A5D"/>
              </a:solidFill>
              <a:latin typeface="+mj-lt"/>
            </a:endParaRP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9</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a16="http://schemas.microsoft.com/office/drawing/2014/main" xmlns=""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en-US" dirty="0" smtClean="0">
                <a:solidFill>
                  <a:srgbClr val="DD642F"/>
                </a:solidFill>
              </a:rPr>
              <a:t>An </a:t>
            </a:r>
            <a:r>
              <a:rPr lang="en-GB" altLang="en-US" b="1" dirty="0" smtClean="0">
                <a:solidFill>
                  <a:srgbClr val="DD642F"/>
                </a:solidFill>
              </a:rPr>
              <a:t>electric circuit</a:t>
            </a:r>
            <a:r>
              <a:rPr lang="en-GB" altLang="en-US" dirty="0" smtClean="0">
                <a:solidFill>
                  <a:srgbClr val="DD642F"/>
                </a:solidFill>
              </a:rPr>
              <a:t> </a:t>
            </a:r>
            <a:r>
              <a:rPr lang="en-GB" altLang="en-US" dirty="0" smtClean="0"/>
              <a:t>is a path for electric charge to flow along</a:t>
            </a:r>
          </a:p>
          <a:p>
            <a:pPr algn="ctr"/>
            <a:endParaRPr lang="en-GB" altLang="en-US" dirty="0" smtClean="0"/>
          </a:p>
          <a:p>
            <a:r>
              <a:rPr lang="en-GB" altLang="en-US" dirty="0" smtClean="0"/>
              <a:t>Like all electrical devices, the portable MP3 player contains electric circuits to enable it to play music.</a:t>
            </a:r>
          </a:p>
          <a:p>
            <a:endParaRPr lang="en-GB" altLang="en-US" dirty="0" smtClean="0"/>
          </a:p>
          <a:p>
            <a:r>
              <a:rPr lang="en-GB" altLang="en-US" dirty="0" smtClean="0"/>
              <a:t>What is needed for an electric circuit to work?</a:t>
            </a:r>
          </a:p>
          <a:p>
            <a:endParaRPr lang="en-GB" altLang="en-US" dirty="0" smtClean="0"/>
          </a:p>
          <a:p>
            <a:endParaRPr lang="en-GB" altLang="en-US" dirty="0" smtClean="0"/>
          </a:p>
          <a:p>
            <a:endParaRPr lang="en-GB" altLang="en-US" dirty="0" smtClean="0"/>
          </a:p>
          <a:p>
            <a:pPr algn="ctr"/>
            <a:endParaRPr lang="en-US" altLang="en-US" dirty="0" smtClean="0"/>
          </a:p>
          <a:p>
            <a:pPr algn="ctr"/>
            <a:endParaRPr lang="en-US" dirty="0" smtClean="0"/>
          </a:p>
          <a:p>
            <a:pPr algn="ctr"/>
            <a:endParaRPr lang="en-US" dirty="0" smtClean="0"/>
          </a:p>
          <a:p>
            <a:pPr algn="ctr"/>
            <a:r>
              <a:rPr lang="en-US" dirty="0" smtClean="0">
                <a:hlinkClick r:id="rId6"/>
              </a:rPr>
              <a:t>electronic circuit simulator</a:t>
            </a:r>
            <a:endParaRPr lang="en-US" dirty="0" smtClean="0"/>
          </a:p>
          <a:p>
            <a:pPr algn="ctr"/>
            <a:endParaRPr lang="en-US" dirty="0"/>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 Box 2"/>
          <p:cNvSpPr txBox="1">
            <a:spLocks noChangeArrowheads="1"/>
          </p:cNvSpPr>
          <p:nvPr/>
        </p:nvSpPr>
        <p:spPr bwMode="auto">
          <a:xfrm>
            <a:off x="6544733" y="2582334"/>
            <a:ext cx="2599267" cy="307777"/>
          </a:xfrm>
          <a:prstGeom prst="rect">
            <a:avLst/>
          </a:prstGeom>
          <a:noFill/>
          <a:ln w="9525">
            <a:noFill/>
            <a:miter lim="800000"/>
            <a:headEnd/>
            <a:tailEnd/>
          </a:ln>
        </p:spPr>
        <p:txBody>
          <a:bodyPr wrap="square">
            <a:spAutoFit/>
          </a:bodyPr>
          <a:lstStyle/>
          <a:p>
            <a:pPr marL="355600" indent="-355600">
              <a:spcBef>
                <a:spcPct val="50000"/>
              </a:spcBef>
              <a:buClr>
                <a:srgbClr val="286DA6"/>
              </a:buClr>
              <a:buFont typeface="Wingdings" pitchFamily="2" charset="2"/>
              <a:buChar char="l"/>
            </a:pPr>
            <a:r>
              <a:rPr lang="en-GB" altLang="en-US" dirty="0" smtClean="0"/>
              <a:t>a complete loop </a:t>
            </a:r>
            <a:endParaRPr lang="en-GB" altLang="en-US" dirty="0"/>
          </a:p>
        </p:txBody>
      </p:sp>
      <p:sp>
        <p:nvSpPr>
          <p:cNvPr id="15" name="Text Box 2"/>
          <p:cNvSpPr txBox="1">
            <a:spLocks noChangeArrowheads="1"/>
          </p:cNvSpPr>
          <p:nvPr/>
        </p:nvSpPr>
        <p:spPr bwMode="auto">
          <a:xfrm>
            <a:off x="4051830" y="2569633"/>
            <a:ext cx="2998787" cy="457200"/>
          </a:xfrm>
          <a:prstGeom prst="rect">
            <a:avLst/>
          </a:prstGeom>
          <a:noFill/>
          <a:ln w="9525">
            <a:noFill/>
            <a:miter lim="800000"/>
            <a:headEnd/>
            <a:tailEnd/>
          </a:ln>
        </p:spPr>
        <p:txBody>
          <a:bodyPr>
            <a:spAutoFit/>
          </a:bodyPr>
          <a:lstStyle/>
          <a:p>
            <a:pPr marL="355600" indent="-355600">
              <a:spcBef>
                <a:spcPct val="50000"/>
              </a:spcBef>
              <a:buClr>
                <a:srgbClr val="286DA6"/>
              </a:buClr>
              <a:buFont typeface="Wingdings" pitchFamily="2" charset="2"/>
              <a:buChar char="l"/>
            </a:pPr>
            <a:r>
              <a:rPr lang="en-GB" altLang="en-US" dirty="0"/>
              <a:t>source of energy </a:t>
            </a:r>
          </a:p>
        </p:txBody>
      </p:sp>
      <p:sp>
        <p:nvSpPr>
          <p:cNvPr id="16" name="Text Box 2"/>
          <p:cNvSpPr txBox="1">
            <a:spLocks noChangeArrowheads="1"/>
          </p:cNvSpPr>
          <p:nvPr/>
        </p:nvSpPr>
        <p:spPr bwMode="auto">
          <a:xfrm>
            <a:off x="4034898" y="3014134"/>
            <a:ext cx="2475970" cy="307777"/>
          </a:xfrm>
          <a:prstGeom prst="rect">
            <a:avLst/>
          </a:prstGeom>
          <a:noFill/>
          <a:ln w="9525">
            <a:noFill/>
            <a:miter lim="800000"/>
            <a:headEnd/>
            <a:tailEnd/>
          </a:ln>
        </p:spPr>
        <p:txBody>
          <a:bodyPr wrap="square">
            <a:spAutoFit/>
          </a:bodyPr>
          <a:lstStyle/>
          <a:p>
            <a:pPr marL="355600" indent="-355600">
              <a:spcBef>
                <a:spcPct val="50000"/>
              </a:spcBef>
              <a:buClr>
                <a:srgbClr val="286DA6"/>
              </a:buClr>
              <a:buFont typeface="Wingdings" pitchFamily="2" charset="2"/>
              <a:buChar char="l"/>
            </a:pPr>
            <a:r>
              <a:rPr lang="en-US" altLang="en-US" dirty="0" smtClean="0"/>
              <a:t>a component</a:t>
            </a:r>
            <a:r>
              <a:rPr lang="en-GB" altLang="en-US" dirty="0" smtClean="0"/>
              <a:t> </a:t>
            </a:r>
            <a:endParaRPr lang="en-GB" altLang="en-US" dirty="0"/>
          </a:p>
        </p:txBody>
      </p:sp>
      <p:sp>
        <p:nvSpPr>
          <p:cNvPr id="17" name="Text Box 2"/>
          <p:cNvSpPr txBox="1">
            <a:spLocks noChangeArrowheads="1"/>
          </p:cNvSpPr>
          <p:nvPr/>
        </p:nvSpPr>
        <p:spPr bwMode="auto">
          <a:xfrm>
            <a:off x="6544733" y="2988733"/>
            <a:ext cx="2599267" cy="307777"/>
          </a:xfrm>
          <a:prstGeom prst="rect">
            <a:avLst/>
          </a:prstGeom>
          <a:noFill/>
          <a:ln w="9525">
            <a:noFill/>
            <a:miter lim="800000"/>
            <a:headEnd/>
            <a:tailEnd/>
          </a:ln>
        </p:spPr>
        <p:txBody>
          <a:bodyPr wrap="square">
            <a:spAutoFit/>
          </a:bodyPr>
          <a:lstStyle/>
          <a:p>
            <a:pPr marL="355600" indent="-355600">
              <a:spcBef>
                <a:spcPct val="50000"/>
              </a:spcBef>
              <a:buClr>
                <a:srgbClr val="286DA6"/>
              </a:buClr>
              <a:buFont typeface="Wingdings" pitchFamily="2" charset="2"/>
              <a:buChar char="l"/>
            </a:pPr>
            <a:r>
              <a:rPr lang="en-GB" altLang="en-US" dirty="0" smtClean="0"/>
              <a:t>no short circuit </a:t>
            </a:r>
            <a:endParaRPr lang="en-GB" altLang="en-US" dirty="0"/>
          </a:p>
        </p:txBody>
      </p:sp>
      <p:pic>
        <p:nvPicPr>
          <p:cNvPr id="36866" name="Picture 2" descr="alt text"/>
          <p:cNvPicPr>
            <a:picLocks noChangeAspect="1" noChangeArrowheads="1"/>
          </p:cNvPicPr>
          <p:nvPr/>
        </p:nvPicPr>
        <p:blipFill>
          <a:blip r:embed="rId7"/>
          <a:srcRect/>
          <a:stretch>
            <a:fillRect/>
          </a:stretch>
        </p:blipFill>
        <p:spPr bwMode="auto">
          <a:xfrm>
            <a:off x="246646" y="2091350"/>
            <a:ext cx="3107569" cy="1356826"/>
          </a:xfrm>
          <a:prstGeom prst="rect">
            <a:avLst/>
          </a:prstGeom>
          <a:noFill/>
        </p:spPr>
      </p:pic>
    </p:spTree>
    <p:extLst>
      <p:ext uri="{BB962C8B-B14F-4D97-AF65-F5344CB8AC3E}">
        <p14:creationId xmlns:p14="http://schemas.microsoft.com/office/powerpoint/2010/main" val="47804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9631</TotalTime>
  <Words>3116</Words>
  <Application>Microsoft Office PowerPoint</Application>
  <PresentationFormat>On-screen Show (16:9)</PresentationFormat>
  <Paragraphs>746</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Alegreya</vt:lpstr>
      <vt:lpstr>Roboto</vt:lpstr>
      <vt:lpstr>Roboto Slab</vt:lpstr>
      <vt:lpstr>宋体</vt:lpstr>
      <vt:lpstr>Arial</vt:lpstr>
      <vt:lpstr>Consolas</vt:lpstr>
      <vt:lpstr>Georgia</vt:lpstr>
      <vt:lpstr>Wingdings</vt:lpstr>
      <vt:lpstr>marina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cp:keywords>C_Unrestricted</cp:keywords>
  <cp:lastModifiedBy>Li, Zhi (DF PL PE KI RMD)</cp:lastModifiedBy>
  <cp:revision>422</cp:revision>
  <dcterms:modified xsi:type="dcterms:W3CDTF">2018-02-10T05:19:32Z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ies>
</file>